
<file path=[Content_Types].xml><?xml version="1.0" encoding="utf-8"?>
<Types xmlns="http://schemas.openxmlformats.org/package/2006/content-types">
  <Default Extension="png" ContentType="image/png"/>
  <Default Extension="svg" ContentType="image/svg+xml"/>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4"/>
  </p:sldMasterIdLst>
  <p:notesMasterIdLst>
    <p:notesMasterId r:id="rId7"/>
  </p:notesMasterIdLst>
  <p:sldIdLst>
    <p:sldId id="310" r:id="rId5"/>
    <p:sldId id="311" r:id="rId6"/>
  </p:sldIdLst>
  <p:sldSz cx="9601200" cy="12801600" type="A3"/>
  <p:notesSz cx="9942513" cy="14371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820A"/>
    <a:srgbClr val="F7820A"/>
    <a:srgbClr val="0000FF"/>
    <a:srgbClr val="F686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8" autoAdjust="0"/>
    <p:restoredTop sz="94291" autoAdjust="0"/>
  </p:normalViewPr>
  <p:slideViewPr>
    <p:cSldViewPr snapToGrid="0">
      <p:cViewPr varScale="1">
        <p:scale>
          <a:sx n="39" d="100"/>
          <a:sy n="39" d="100"/>
        </p:scale>
        <p:origin x="2490" y="78"/>
      </p:cViewPr>
      <p:guideLst/>
    </p:cSldViewPr>
  </p:slideViewPr>
  <p:notesTextViewPr>
    <p:cViewPr>
      <p:scale>
        <a:sx n="3" d="2"/>
        <a:sy n="3" d="2"/>
      </p:scale>
      <p:origin x="0" y="0"/>
    </p:cViewPr>
  </p:notesTextViewPr>
  <p:sorterViewPr>
    <p:cViewPr>
      <p:scale>
        <a:sx n="100" d="100"/>
        <a:sy n="100" d="100"/>
      </p:scale>
      <p:origin x="0" y="-5444"/>
    </p:cViewPr>
  </p:sorterViewPr>
  <p:notesViewPr>
    <p:cSldViewPr snapToGrid="0">
      <p:cViewPr varScale="1">
        <p:scale>
          <a:sx n="56" d="100"/>
          <a:sy n="56" d="100"/>
        </p:scale>
        <p:origin x="215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8422" cy="721077"/>
          </a:xfrm>
          <a:prstGeom prst="rect">
            <a:avLst/>
          </a:prstGeom>
        </p:spPr>
        <p:txBody>
          <a:bodyPr vert="horz" lIns="138931" tIns="69466" rIns="138931" bIns="69466" rtlCol="0"/>
          <a:lstStyle>
            <a:lvl1pPr algn="l">
              <a:defRPr sz="1900"/>
            </a:lvl1pPr>
          </a:lstStyle>
          <a:p>
            <a:endParaRPr lang="fi-FI" dirty="0"/>
          </a:p>
        </p:txBody>
      </p:sp>
      <p:sp>
        <p:nvSpPr>
          <p:cNvPr id="3" name="Date Placeholder 2"/>
          <p:cNvSpPr>
            <a:spLocks noGrp="1"/>
          </p:cNvSpPr>
          <p:nvPr>
            <p:ph type="dt" idx="1"/>
          </p:nvPr>
        </p:nvSpPr>
        <p:spPr>
          <a:xfrm>
            <a:off x="5631790" y="1"/>
            <a:ext cx="4308422" cy="721077"/>
          </a:xfrm>
          <a:prstGeom prst="rect">
            <a:avLst/>
          </a:prstGeom>
        </p:spPr>
        <p:txBody>
          <a:bodyPr vert="horz" lIns="138931" tIns="69466" rIns="138931" bIns="69466" rtlCol="0"/>
          <a:lstStyle>
            <a:lvl1pPr algn="r">
              <a:defRPr sz="1900"/>
            </a:lvl1pPr>
          </a:lstStyle>
          <a:p>
            <a:fld id="{3BEA170D-D4F4-4074-A896-20A5203FE5D5}" type="datetimeFigureOut">
              <a:rPr lang="fi-FI" smtClean="0"/>
              <a:t>5.10.2020</a:t>
            </a:fld>
            <a:endParaRPr lang="fi-FI" dirty="0"/>
          </a:p>
        </p:txBody>
      </p:sp>
      <p:sp>
        <p:nvSpPr>
          <p:cNvPr id="4" name="Slide Image Placeholder 3"/>
          <p:cNvSpPr>
            <a:spLocks noGrp="1" noRot="1" noChangeAspect="1"/>
          </p:cNvSpPr>
          <p:nvPr>
            <p:ph type="sldImg" idx="2"/>
          </p:nvPr>
        </p:nvSpPr>
        <p:spPr>
          <a:xfrm>
            <a:off x="3152775" y="1797050"/>
            <a:ext cx="3636963" cy="4849813"/>
          </a:xfrm>
          <a:prstGeom prst="rect">
            <a:avLst/>
          </a:prstGeom>
          <a:noFill/>
          <a:ln w="12700">
            <a:solidFill>
              <a:prstClr val="black"/>
            </a:solidFill>
          </a:ln>
        </p:spPr>
        <p:txBody>
          <a:bodyPr vert="horz" lIns="138931" tIns="69466" rIns="138931" bIns="69466" rtlCol="0" anchor="ctr"/>
          <a:lstStyle/>
          <a:p>
            <a:endParaRPr lang="fi-FI" dirty="0"/>
          </a:p>
        </p:txBody>
      </p:sp>
      <p:sp>
        <p:nvSpPr>
          <p:cNvPr id="5" name="Notes Placeholder 4"/>
          <p:cNvSpPr>
            <a:spLocks noGrp="1"/>
          </p:cNvSpPr>
          <p:nvPr>
            <p:ph type="body" sz="quarter" idx="3"/>
          </p:nvPr>
        </p:nvSpPr>
        <p:spPr>
          <a:xfrm>
            <a:off x="994252" y="6916351"/>
            <a:ext cx="7954010" cy="5658833"/>
          </a:xfrm>
          <a:prstGeom prst="rect">
            <a:avLst/>
          </a:prstGeom>
        </p:spPr>
        <p:txBody>
          <a:bodyPr vert="horz" lIns="138931" tIns="69466" rIns="138931" bIns="6946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13650562"/>
            <a:ext cx="4308422" cy="721076"/>
          </a:xfrm>
          <a:prstGeom prst="rect">
            <a:avLst/>
          </a:prstGeom>
        </p:spPr>
        <p:txBody>
          <a:bodyPr vert="horz" lIns="138931" tIns="69466" rIns="138931" bIns="69466" rtlCol="0" anchor="b"/>
          <a:lstStyle>
            <a:lvl1pPr algn="l">
              <a:defRPr sz="1900"/>
            </a:lvl1pPr>
          </a:lstStyle>
          <a:p>
            <a:endParaRPr lang="fi-FI" dirty="0"/>
          </a:p>
        </p:txBody>
      </p:sp>
      <p:sp>
        <p:nvSpPr>
          <p:cNvPr id="7" name="Slide Number Placeholder 6"/>
          <p:cNvSpPr>
            <a:spLocks noGrp="1"/>
          </p:cNvSpPr>
          <p:nvPr>
            <p:ph type="sldNum" sz="quarter" idx="5"/>
          </p:nvPr>
        </p:nvSpPr>
        <p:spPr>
          <a:xfrm>
            <a:off x="5631790" y="13650562"/>
            <a:ext cx="4308422" cy="721076"/>
          </a:xfrm>
          <a:prstGeom prst="rect">
            <a:avLst/>
          </a:prstGeom>
        </p:spPr>
        <p:txBody>
          <a:bodyPr vert="horz" lIns="138931" tIns="69466" rIns="138931" bIns="69466" rtlCol="0" anchor="b"/>
          <a:lstStyle>
            <a:lvl1pPr algn="r">
              <a:defRPr sz="1900"/>
            </a:lvl1pPr>
          </a:lstStyle>
          <a:p>
            <a:fld id="{A89AD029-7777-451A-9B2B-EE562ECFB6CC}" type="slidenum">
              <a:rPr lang="fi-FI" smtClean="0"/>
              <a:t>‹#›</a:t>
            </a:fld>
            <a:endParaRPr lang="fi-FI" dirty="0"/>
          </a:p>
        </p:txBody>
      </p:sp>
    </p:spTree>
    <p:extLst>
      <p:ext uri="{BB962C8B-B14F-4D97-AF65-F5344CB8AC3E}">
        <p14:creationId xmlns:p14="http://schemas.microsoft.com/office/powerpoint/2010/main" val="1106354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image" Target="../media/image12.tmp"/></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94" name="Suorakulmio 93">
            <a:extLst>
              <a:ext uri="{FF2B5EF4-FFF2-40B4-BE49-F238E27FC236}">
                <a16:creationId xmlns:a16="http://schemas.microsoft.com/office/drawing/2014/main" id="{D8E41294-76DE-4907-8575-3BB4AE7F5BE8}"/>
              </a:ext>
            </a:extLst>
          </p:cNvPr>
          <p:cNvSpPr/>
          <p:nvPr userDrawn="1"/>
        </p:nvSpPr>
        <p:spPr>
          <a:xfrm>
            <a:off x="2011806" y="12001381"/>
            <a:ext cx="7181957" cy="523220"/>
          </a:xfrm>
          <a:prstGeom prst="rect">
            <a:avLst/>
          </a:prstGeom>
        </p:spPr>
        <p:txBody>
          <a:bodyPr wrap="square">
            <a:spAutoFit/>
          </a:bodyPr>
          <a:lstStyle/>
          <a:p>
            <a:r>
              <a:rPr lang="fi-FI" sz="1400" b="0" dirty="0">
                <a:latin typeface="+mn-lt"/>
              </a:rPr>
              <a:t>Monitoimijuuskartta on lisensoitu </a:t>
            </a:r>
          </a:p>
          <a:p>
            <a:r>
              <a:rPr lang="fi-FI" sz="1400" b="0" u="sng" dirty="0">
                <a:solidFill>
                  <a:srgbClr val="0000FF"/>
                </a:solidFill>
                <a:latin typeface="+mn-lt"/>
              </a:rPr>
              <a:t>Creative Commons Nimeä-JaaSamoin 4.0 Kansainvälinen -lisenssillä</a:t>
            </a:r>
            <a:r>
              <a:rPr lang="fi-FI" sz="1400" b="0" dirty="0">
                <a:latin typeface="+mn-lt"/>
              </a:rPr>
              <a:t>.</a:t>
            </a:r>
          </a:p>
        </p:txBody>
      </p:sp>
      <p:cxnSp>
        <p:nvCxnSpPr>
          <p:cNvPr id="98" name="Straight Connector 80">
            <a:extLst>
              <a:ext uri="{FF2B5EF4-FFF2-40B4-BE49-F238E27FC236}">
                <a16:creationId xmlns:a16="http://schemas.microsoft.com/office/drawing/2014/main" id="{044BC6A2-C0DE-4A62-AA92-2DEF2812C1AF}"/>
              </a:ext>
            </a:extLst>
          </p:cNvPr>
          <p:cNvCxnSpPr>
            <a:cxnSpLocks/>
          </p:cNvCxnSpPr>
          <p:nvPr userDrawn="1"/>
        </p:nvCxnSpPr>
        <p:spPr>
          <a:xfrm flipH="1" flipV="1">
            <a:off x="8539861" y="7329119"/>
            <a:ext cx="180000" cy="62110"/>
          </a:xfrm>
          <a:prstGeom prst="line">
            <a:avLst/>
          </a:prstGeom>
          <a:ln w="12700">
            <a:solidFill>
              <a:schemeClr val="bg1"/>
            </a:solidFill>
          </a:ln>
        </p:spPr>
        <p:style>
          <a:lnRef idx="1">
            <a:schemeClr val="accent6"/>
          </a:lnRef>
          <a:fillRef idx="0">
            <a:schemeClr val="accent6"/>
          </a:fillRef>
          <a:effectRef idx="0">
            <a:schemeClr val="accent6"/>
          </a:effectRef>
          <a:fontRef idx="minor">
            <a:schemeClr val="tx1"/>
          </a:fontRef>
        </p:style>
      </p:cxnSp>
      <p:pic>
        <p:nvPicPr>
          <p:cNvPr id="1026" name="Picture 2" descr="Creative Commons -lisenssi">
            <a:extLst>
              <a:ext uri="{FF2B5EF4-FFF2-40B4-BE49-F238E27FC236}">
                <a16:creationId xmlns:a16="http://schemas.microsoft.com/office/drawing/2014/main" id="{4C990C15-9AE2-4183-B460-10238BCA3D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103" y="12071683"/>
            <a:ext cx="1080000" cy="380455"/>
          </a:xfrm>
          <a:prstGeom prst="rect">
            <a:avLst/>
          </a:prstGeom>
          <a:noFill/>
          <a:extLst>
            <a:ext uri="{909E8E84-426E-40DD-AFC4-6F175D3DCCD1}">
              <a14:hiddenFill xmlns:a14="http://schemas.microsoft.com/office/drawing/2010/main">
                <a:solidFill>
                  <a:srgbClr val="FFFFFF"/>
                </a:solidFill>
              </a14:hiddenFill>
            </a:ext>
          </a:extLst>
        </p:spPr>
      </p:pic>
      <p:grpSp>
        <p:nvGrpSpPr>
          <p:cNvPr id="6" name="Ryhmä 5">
            <a:extLst>
              <a:ext uri="{FF2B5EF4-FFF2-40B4-BE49-F238E27FC236}">
                <a16:creationId xmlns:a16="http://schemas.microsoft.com/office/drawing/2014/main" id="{CD5F94B9-E121-4C5D-B561-FDA567E01DA4}"/>
              </a:ext>
            </a:extLst>
          </p:cNvPr>
          <p:cNvGrpSpPr/>
          <p:nvPr userDrawn="1"/>
        </p:nvGrpSpPr>
        <p:grpSpPr>
          <a:xfrm>
            <a:off x="576075" y="1963005"/>
            <a:ext cx="8449050" cy="9555079"/>
            <a:chOff x="576075" y="1515993"/>
            <a:chExt cx="8449050" cy="9555079"/>
          </a:xfrm>
        </p:grpSpPr>
        <p:grpSp>
          <p:nvGrpSpPr>
            <p:cNvPr id="47" name="Ryhmä 46">
              <a:extLst>
                <a:ext uri="{FF2B5EF4-FFF2-40B4-BE49-F238E27FC236}">
                  <a16:creationId xmlns:a16="http://schemas.microsoft.com/office/drawing/2014/main" id="{B7D88D7C-8DF4-49CA-A582-CB491C3FA1A3}"/>
                </a:ext>
              </a:extLst>
            </p:cNvPr>
            <p:cNvGrpSpPr>
              <a:grpSpLocks noChangeAspect="1"/>
            </p:cNvGrpSpPr>
            <p:nvPr userDrawn="1"/>
          </p:nvGrpSpPr>
          <p:grpSpPr>
            <a:xfrm>
              <a:off x="576075" y="1515993"/>
              <a:ext cx="8449050" cy="9555079"/>
              <a:chOff x="1808947" y="3620493"/>
              <a:chExt cx="6081355" cy="6877439"/>
            </a:xfrm>
          </p:grpSpPr>
          <p:sp>
            <p:nvSpPr>
              <p:cNvPr id="48" name="Ellipsi 47">
                <a:extLst>
                  <a:ext uri="{FF2B5EF4-FFF2-40B4-BE49-F238E27FC236}">
                    <a16:creationId xmlns:a16="http://schemas.microsoft.com/office/drawing/2014/main" id="{6ABFF1AB-CF8B-4C3C-88E8-DE362EB7F011}"/>
                  </a:ext>
                </a:extLst>
              </p:cNvPr>
              <p:cNvSpPr>
                <a:spLocks noChangeAspect="1"/>
              </p:cNvSpPr>
              <p:nvPr userDrawn="1"/>
            </p:nvSpPr>
            <p:spPr>
              <a:xfrm rot="10800000">
                <a:off x="1808947" y="3620493"/>
                <a:ext cx="6075116" cy="6075115"/>
              </a:xfrm>
              <a:prstGeom prst="ellipse">
                <a:avLst/>
              </a:prstGeom>
              <a:solidFill>
                <a:srgbClr val="F7820A"/>
              </a:solidFill>
              <a:ln>
                <a:solidFill>
                  <a:srgbClr val="F782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sp>
            <p:nvSpPr>
              <p:cNvPr id="49" name="Ellipsi 56">
                <a:extLst>
                  <a:ext uri="{FF2B5EF4-FFF2-40B4-BE49-F238E27FC236}">
                    <a16:creationId xmlns:a16="http://schemas.microsoft.com/office/drawing/2014/main" id="{B580B205-1E3C-43D7-80FB-18AF1B59BB6F}"/>
                  </a:ext>
                </a:extLst>
              </p:cNvPr>
              <p:cNvSpPr>
                <a:spLocks noChangeAspect="1"/>
              </p:cNvSpPr>
              <p:nvPr userDrawn="1"/>
            </p:nvSpPr>
            <p:spPr>
              <a:xfrm rot="10800000">
                <a:off x="2044190" y="3861043"/>
                <a:ext cx="5634746" cy="5634745"/>
              </a:xfrm>
              <a:prstGeom prst="ellipse">
                <a:avLst/>
              </a:prstGeom>
              <a:solidFill>
                <a:schemeClr val="bg1"/>
              </a:solidFill>
              <a:ln w="12700">
                <a:solidFill>
                  <a:srgbClr val="F7820A"/>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sp>
            <p:nvSpPr>
              <p:cNvPr id="50" name="Ellipsi 56">
                <a:extLst>
                  <a:ext uri="{FF2B5EF4-FFF2-40B4-BE49-F238E27FC236}">
                    <a16:creationId xmlns:a16="http://schemas.microsoft.com/office/drawing/2014/main" id="{DBDEE14F-171F-416E-8CD5-E11F183FEA96}"/>
                  </a:ext>
                </a:extLst>
              </p:cNvPr>
              <p:cNvSpPr>
                <a:spLocks noChangeAspect="1"/>
              </p:cNvSpPr>
              <p:nvPr userDrawn="1"/>
            </p:nvSpPr>
            <p:spPr>
              <a:xfrm rot="10800000">
                <a:off x="2482307" y="4320733"/>
                <a:ext cx="4712628" cy="4712627"/>
              </a:xfrm>
              <a:prstGeom prst="ellipse">
                <a:avLst/>
              </a:prstGeom>
              <a:solidFill>
                <a:schemeClr val="bg1"/>
              </a:solidFill>
              <a:ln w="12700">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sp>
            <p:nvSpPr>
              <p:cNvPr id="51" name="Ellipsi 50">
                <a:extLst>
                  <a:ext uri="{FF2B5EF4-FFF2-40B4-BE49-F238E27FC236}">
                    <a16:creationId xmlns:a16="http://schemas.microsoft.com/office/drawing/2014/main" id="{2AA539FB-4812-42E8-B795-0BB150B57605}"/>
                  </a:ext>
                </a:extLst>
              </p:cNvPr>
              <p:cNvSpPr>
                <a:spLocks noChangeAspect="1"/>
              </p:cNvSpPr>
              <p:nvPr userDrawn="1"/>
            </p:nvSpPr>
            <p:spPr>
              <a:xfrm rot="10800000">
                <a:off x="3056452" y="4941461"/>
                <a:ext cx="3534471" cy="3534470"/>
              </a:xfrm>
              <a:prstGeom prst="ellipse">
                <a:avLst/>
              </a:prstGeom>
              <a:solidFill>
                <a:schemeClr val="bg1"/>
              </a:solidFill>
              <a:ln w="12700">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sp>
            <p:nvSpPr>
              <p:cNvPr id="52" name="Ellipsi 56">
                <a:extLst>
                  <a:ext uri="{FF2B5EF4-FFF2-40B4-BE49-F238E27FC236}">
                    <a16:creationId xmlns:a16="http://schemas.microsoft.com/office/drawing/2014/main" id="{5A0ED803-548B-42BF-AFD7-EB7CE201B4F0}"/>
                  </a:ext>
                </a:extLst>
              </p:cNvPr>
              <p:cNvSpPr>
                <a:spLocks noChangeAspect="1"/>
              </p:cNvSpPr>
              <p:nvPr userDrawn="1"/>
            </p:nvSpPr>
            <p:spPr>
              <a:xfrm rot="10800000">
                <a:off x="3642742" y="5521638"/>
                <a:ext cx="2356314" cy="2356313"/>
              </a:xfrm>
              <a:prstGeom prst="ellipse">
                <a:avLst/>
              </a:prstGeom>
              <a:solidFill>
                <a:schemeClr val="bg1"/>
              </a:solidFill>
              <a:ln w="12700">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cxnSp>
            <p:nvCxnSpPr>
              <p:cNvPr id="53" name="Straight Connector 80">
                <a:extLst>
                  <a:ext uri="{FF2B5EF4-FFF2-40B4-BE49-F238E27FC236}">
                    <a16:creationId xmlns:a16="http://schemas.microsoft.com/office/drawing/2014/main" id="{44281D84-7B57-4BC0-B687-918DE6D85F1D}"/>
                  </a:ext>
                </a:extLst>
              </p:cNvPr>
              <p:cNvCxnSpPr/>
              <p:nvPr userDrawn="1"/>
            </p:nvCxnSpPr>
            <p:spPr>
              <a:xfrm flipV="1">
                <a:off x="2064957" y="7547218"/>
                <a:ext cx="217703" cy="72065"/>
              </a:xfrm>
              <a:prstGeom prst="line">
                <a:avLst/>
              </a:prstGeom>
              <a:ln w="12700">
                <a:solidFill>
                  <a:schemeClr val="bg1"/>
                </a:solidFill>
              </a:ln>
            </p:spPr>
            <p:style>
              <a:lnRef idx="1">
                <a:schemeClr val="accent6"/>
              </a:lnRef>
              <a:fillRef idx="0">
                <a:schemeClr val="accent6"/>
              </a:fillRef>
              <a:effectRef idx="0">
                <a:schemeClr val="accent6"/>
              </a:effectRef>
              <a:fontRef idx="minor">
                <a:schemeClr val="tx1"/>
              </a:fontRef>
            </p:style>
          </p:cxnSp>
          <p:cxnSp>
            <p:nvCxnSpPr>
              <p:cNvPr id="91" name="Straight Connector 80">
                <a:extLst>
                  <a:ext uri="{FF2B5EF4-FFF2-40B4-BE49-F238E27FC236}">
                    <a16:creationId xmlns:a16="http://schemas.microsoft.com/office/drawing/2014/main" id="{C894581A-C5FA-4B87-A3AD-9D0EFBAE788B}"/>
                  </a:ext>
                </a:extLst>
              </p:cNvPr>
              <p:cNvCxnSpPr/>
              <p:nvPr userDrawn="1"/>
            </p:nvCxnSpPr>
            <p:spPr>
              <a:xfrm flipV="1">
                <a:off x="4860546" y="9490939"/>
                <a:ext cx="1" cy="119601"/>
              </a:xfrm>
              <a:prstGeom prst="line">
                <a:avLst/>
              </a:prstGeom>
              <a:ln w="12700">
                <a:solidFill>
                  <a:schemeClr val="bg1"/>
                </a:solidFill>
              </a:ln>
            </p:spPr>
            <p:style>
              <a:lnRef idx="1">
                <a:schemeClr val="accent6"/>
              </a:lnRef>
              <a:fillRef idx="0">
                <a:schemeClr val="accent6"/>
              </a:fillRef>
              <a:effectRef idx="0">
                <a:schemeClr val="accent6"/>
              </a:effectRef>
              <a:fontRef idx="minor">
                <a:schemeClr val="tx1"/>
              </a:fontRef>
            </p:style>
          </p:cxnSp>
          <p:cxnSp>
            <p:nvCxnSpPr>
              <p:cNvPr id="92" name="Straight Connector 80">
                <a:extLst>
                  <a:ext uri="{FF2B5EF4-FFF2-40B4-BE49-F238E27FC236}">
                    <a16:creationId xmlns:a16="http://schemas.microsoft.com/office/drawing/2014/main" id="{9DBC12B4-19BC-4FEF-BB7B-770C219D4C8D}"/>
                  </a:ext>
                </a:extLst>
              </p:cNvPr>
              <p:cNvCxnSpPr>
                <a:cxnSpLocks/>
              </p:cNvCxnSpPr>
              <p:nvPr userDrawn="1"/>
            </p:nvCxnSpPr>
            <p:spPr>
              <a:xfrm flipH="1">
                <a:off x="6474324" y="4253997"/>
                <a:ext cx="75676" cy="119441"/>
              </a:xfrm>
              <a:prstGeom prst="line">
                <a:avLst/>
              </a:prstGeom>
              <a:ln w="12700">
                <a:solidFill>
                  <a:schemeClr val="bg1"/>
                </a:solidFill>
              </a:ln>
            </p:spPr>
            <p:style>
              <a:lnRef idx="1">
                <a:schemeClr val="accent6"/>
              </a:lnRef>
              <a:fillRef idx="0">
                <a:schemeClr val="accent6"/>
              </a:fillRef>
              <a:effectRef idx="0">
                <a:schemeClr val="accent6"/>
              </a:effectRef>
              <a:fontRef idx="minor">
                <a:schemeClr val="tx1"/>
              </a:fontRef>
            </p:style>
          </p:cxnSp>
          <p:cxnSp>
            <p:nvCxnSpPr>
              <p:cNvPr id="93" name="Straight Connector 80">
                <a:extLst>
                  <a:ext uri="{FF2B5EF4-FFF2-40B4-BE49-F238E27FC236}">
                    <a16:creationId xmlns:a16="http://schemas.microsoft.com/office/drawing/2014/main" id="{DEB09C57-C536-4ED0-93ED-2D83A85B8BA7}"/>
                  </a:ext>
                </a:extLst>
              </p:cNvPr>
              <p:cNvCxnSpPr>
                <a:stCxn id="49" idx="0"/>
              </p:cNvCxnSpPr>
              <p:nvPr userDrawn="1"/>
            </p:nvCxnSpPr>
            <p:spPr>
              <a:xfrm flipH="1" flipV="1">
                <a:off x="4840214" y="6708696"/>
                <a:ext cx="21349" cy="2787092"/>
              </a:xfrm>
              <a:prstGeom prst="line">
                <a:avLst/>
              </a:prstGeom>
              <a:ln w="12700">
                <a:solidFill>
                  <a:srgbClr val="F7820A"/>
                </a:solidFill>
              </a:ln>
            </p:spPr>
            <p:style>
              <a:lnRef idx="1">
                <a:schemeClr val="accent6"/>
              </a:lnRef>
              <a:fillRef idx="0">
                <a:schemeClr val="accent6"/>
              </a:fillRef>
              <a:effectRef idx="0">
                <a:schemeClr val="accent6"/>
              </a:effectRef>
              <a:fontRef idx="minor">
                <a:schemeClr val="tx1"/>
              </a:fontRef>
            </p:style>
          </p:cxnSp>
          <p:cxnSp>
            <p:nvCxnSpPr>
              <p:cNvPr id="95" name="Straight Connector 80">
                <a:extLst>
                  <a:ext uri="{FF2B5EF4-FFF2-40B4-BE49-F238E27FC236}">
                    <a16:creationId xmlns:a16="http://schemas.microsoft.com/office/drawing/2014/main" id="{9020B29E-76E0-47FA-A7B0-88E33BE1D501}"/>
                  </a:ext>
                </a:extLst>
              </p:cNvPr>
              <p:cNvCxnSpPr/>
              <p:nvPr userDrawn="1"/>
            </p:nvCxnSpPr>
            <p:spPr>
              <a:xfrm flipH="1" flipV="1">
                <a:off x="4829893" y="6678416"/>
                <a:ext cx="2709422" cy="849750"/>
              </a:xfrm>
              <a:prstGeom prst="line">
                <a:avLst/>
              </a:prstGeom>
              <a:ln w="12700">
                <a:solidFill>
                  <a:srgbClr val="F7820A"/>
                </a:solidFill>
              </a:ln>
            </p:spPr>
            <p:style>
              <a:lnRef idx="1">
                <a:schemeClr val="accent6"/>
              </a:lnRef>
              <a:fillRef idx="0">
                <a:schemeClr val="accent6"/>
              </a:fillRef>
              <a:effectRef idx="0">
                <a:schemeClr val="accent6"/>
              </a:effectRef>
              <a:fontRef idx="minor">
                <a:schemeClr val="tx1"/>
              </a:fontRef>
            </p:style>
          </p:cxnSp>
          <p:cxnSp>
            <p:nvCxnSpPr>
              <p:cNvPr id="96" name="Straight Connector 80">
                <a:extLst>
                  <a:ext uri="{FF2B5EF4-FFF2-40B4-BE49-F238E27FC236}">
                    <a16:creationId xmlns:a16="http://schemas.microsoft.com/office/drawing/2014/main" id="{9499A6C1-6029-495F-AA67-2FD90FBA697C}"/>
                  </a:ext>
                </a:extLst>
              </p:cNvPr>
              <p:cNvCxnSpPr/>
              <p:nvPr userDrawn="1"/>
            </p:nvCxnSpPr>
            <p:spPr>
              <a:xfrm flipV="1">
                <a:off x="2196388" y="6689262"/>
                <a:ext cx="2645139" cy="886331"/>
              </a:xfrm>
              <a:prstGeom prst="line">
                <a:avLst/>
              </a:prstGeom>
              <a:ln w="12700">
                <a:solidFill>
                  <a:srgbClr val="F7820A"/>
                </a:solidFill>
              </a:ln>
            </p:spPr>
            <p:style>
              <a:lnRef idx="1">
                <a:schemeClr val="accent6"/>
              </a:lnRef>
              <a:fillRef idx="0">
                <a:schemeClr val="accent6"/>
              </a:fillRef>
              <a:effectRef idx="0">
                <a:schemeClr val="accent6"/>
              </a:effectRef>
              <a:fontRef idx="minor">
                <a:schemeClr val="tx1"/>
              </a:fontRef>
            </p:style>
          </p:cxnSp>
          <p:cxnSp>
            <p:nvCxnSpPr>
              <p:cNvPr id="97" name="Straight Connector 80">
                <a:extLst>
                  <a:ext uri="{FF2B5EF4-FFF2-40B4-BE49-F238E27FC236}">
                    <a16:creationId xmlns:a16="http://schemas.microsoft.com/office/drawing/2014/main" id="{57BACFAD-0739-413E-9F3A-E37F65ACFCC4}"/>
                  </a:ext>
                </a:extLst>
              </p:cNvPr>
              <p:cNvCxnSpPr/>
              <p:nvPr userDrawn="1"/>
            </p:nvCxnSpPr>
            <p:spPr>
              <a:xfrm>
                <a:off x="3226287" y="4396004"/>
                <a:ext cx="1620218" cy="2306450"/>
              </a:xfrm>
              <a:prstGeom prst="line">
                <a:avLst/>
              </a:prstGeom>
              <a:ln w="12700">
                <a:solidFill>
                  <a:srgbClr val="F7820A"/>
                </a:solidFill>
              </a:ln>
            </p:spPr>
            <p:style>
              <a:lnRef idx="1">
                <a:schemeClr val="accent6"/>
              </a:lnRef>
              <a:fillRef idx="0">
                <a:schemeClr val="accent6"/>
              </a:fillRef>
              <a:effectRef idx="0">
                <a:schemeClr val="accent6"/>
              </a:effectRef>
              <a:fontRef idx="minor">
                <a:schemeClr val="tx1"/>
              </a:fontRef>
            </p:style>
          </p:cxnSp>
          <p:cxnSp>
            <p:nvCxnSpPr>
              <p:cNvPr id="99" name="Straight Connector 80">
                <a:extLst>
                  <a:ext uri="{FF2B5EF4-FFF2-40B4-BE49-F238E27FC236}">
                    <a16:creationId xmlns:a16="http://schemas.microsoft.com/office/drawing/2014/main" id="{0115D25E-3509-4D1D-8C29-8C5D63A3AF3B}"/>
                  </a:ext>
                </a:extLst>
              </p:cNvPr>
              <p:cNvCxnSpPr/>
              <p:nvPr userDrawn="1"/>
            </p:nvCxnSpPr>
            <p:spPr>
              <a:xfrm flipV="1">
                <a:off x="4846505" y="4370778"/>
                <a:ext cx="1628658" cy="2331676"/>
              </a:xfrm>
              <a:prstGeom prst="line">
                <a:avLst/>
              </a:prstGeom>
              <a:ln w="12700">
                <a:solidFill>
                  <a:srgbClr val="F7820A"/>
                </a:solidFill>
              </a:ln>
            </p:spPr>
            <p:style>
              <a:lnRef idx="1">
                <a:schemeClr val="accent6"/>
              </a:lnRef>
              <a:fillRef idx="0">
                <a:schemeClr val="accent6"/>
              </a:fillRef>
              <a:effectRef idx="0">
                <a:schemeClr val="accent6"/>
              </a:effectRef>
              <a:fontRef idx="minor">
                <a:schemeClr val="tx1"/>
              </a:fontRef>
            </p:style>
          </p:cxnSp>
          <p:sp>
            <p:nvSpPr>
              <p:cNvPr id="100" name="TextBox 6">
                <a:extLst>
                  <a:ext uri="{FF2B5EF4-FFF2-40B4-BE49-F238E27FC236}">
                    <a16:creationId xmlns:a16="http://schemas.microsoft.com/office/drawing/2014/main" id="{6AEB39F1-C9FC-4131-B226-8E1AEAB824C9}"/>
                  </a:ext>
                </a:extLst>
              </p:cNvPr>
              <p:cNvSpPr txBox="1"/>
              <p:nvPr userDrawn="1"/>
            </p:nvSpPr>
            <p:spPr>
              <a:xfrm>
                <a:off x="4708595" y="8923354"/>
                <a:ext cx="314570" cy="221528"/>
              </a:xfrm>
              <a:prstGeom prst="rect">
                <a:avLst/>
              </a:prstGeom>
              <a:solidFill>
                <a:schemeClr val="bg1"/>
              </a:solidFill>
            </p:spPr>
            <p:txBody>
              <a:bodyPr wrap="square" rtlCol="0">
                <a:spAutoFit/>
              </a:bodyPr>
              <a:lstStyle/>
              <a:p>
                <a:pPr algn="ctr"/>
                <a:r>
                  <a:rPr lang="fi-FI" sz="1400" b="0" dirty="0">
                    <a:latin typeface="+mn-lt"/>
                    <a:cs typeface="Times New Roman" panose="02020603050405020304" pitchFamily="18" charset="0"/>
                  </a:rPr>
                  <a:t>IV</a:t>
                </a:r>
              </a:p>
            </p:txBody>
          </p:sp>
          <p:sp>
            <p:nvSpPr>
              <p:cNvPr id="101" name="TextBox 6">
                <a:extLst>
                  <a:ext uri="{FF2B5EF4-FFF2-40B4-BE49-F238E27FC236}">
                    <a16:creationId xmlns:a16="http://schemas.microsoft.com/office/drawing/2014/main" id="{50CC23CF-5336-4317-8469-73AB956E3F66}"/>
                  </a:ext>
                </a:extLst>
              </p:cNvPr>
              <p:cNvSpPr txBox="1"/>
              <p:nvPr userDrawn="1"/>
            </p:nvSpPr>
            <p:spPr>
              <a:xfrm>
                <a:off x="4706281" y="8355798"/>
                <a:ext cx="300833" cy="221528"/>
              </a:xfrm>
              <a:prstGeom prst="rect">
                <a:avLst/>
              </a:prstGeom>
              <a:solidFill>
                <a:schemeClr val="bg1"/>
              </a:solidFill>
            </p:spPr>
            <p:txBody>
              <a:bodyPr wrap="square" rtlCol="0">
                <a:spAutoFit/>
              </a:bodyPr>
              <a:lstStyle/>
              <a:p>
                <a:pPr algn="ctr"/>
                <a:r>
                  <a:rPr lang="fi-FI" sz="1400" b="0" dirty="0">
                    <a:latin typeface="+mn-lt"/>
                    <a:cs typeface="Times New Roman" panose="02020603050405020304" pitchFamily="18" charset="0"/>
                  </a:rPr>
                  <a:t>III</a:t>
                </a:r>
              </a:p>
            </p:txBody>
          </p:sp>
          <p:sp>
            <p:nvSpPr>
              <p:cNvPr id="102" name="TextBox 6">
                <a:extLst>
                  <a:ext uri="{FF2B5EF4-FFF2-40B4-BE49-F238E27FC236}">
                    <a16:creationId xmlns:a16="http://schemas.microsoft.com/office/drawing/2014/main" id="{B7649398-8800-47B9-8D2C-A7BE0B0F8C7E}"/>
                  </a:ext>
                </a:extLst>
              </p:cNvPr>
              <p:cNvSpPr txBox="1"/>
              <p:nvPr userDrawn="1"/>
            </p:nvSpPr>
            <p:spPr>
              <a:xfrm>
                <a:off x="4729238" y="7746123"/>
                <a:ext cx="266362" cy="221528"/>
              </a:xfrm>
              <a:prstGeom prst="rect">
                <a:avLst/>
              </a:prstGeom>
              <a:solidFill>
                <a:schemeClr val="bg1"/>
              </a:solidFill>
            </p:spPr>
            <p:txBody>
              <a:bodyPr wrap="square" rtlCol="0">
                <a:spAutoFit/>
              </a:bodyPr>
              <a:lstStyle/>
              <a:p>
                <a:pPr algn="ctr"/>
                <a:r>
                  <a:rPr lang="fi-FI" sz="1400" b="0" dirty="0">
                    <a:latin typeface="+mn-lt"/>
                    <a:cs typeface="Times New Roman" panose="02020603050405020304" pitchFamily="18" charset="0"/>
                  </a:rPr>
                  <a:t>II</a:t>
                </a:r>
              </a:p>
            </p:txBody>
          </p:sp>
          <p:sp>
            <p:nvSpPr>
              <p:cNvPr id="103" name="Rectangle 30">
                <a:extLst>
                  <a:ext uri="{FF2B5EF4-FFF2-40B4-BE49-F238E27FC236}">
                    <a16:creationId xmlns:a16="http://schemas.microsoft.com/office/drawing/2014/main" id="{266F7473-1957-4C28-BE93-C6134F96B34C}"/>
                  </a:ext>
                </a:extLst>
              </p:cNvPr>
              <p:cNvSpPr/>
              <p:nvPr userDrawn="1"/>
            </p:nvSpPr>
            <p:spPr>
              <a:xfrm>
                <a:off x="3602691" y="3775846"/>
                <a:ext cx="2577478" cy="912643"/>
              </a:xfrm>
              <a:prstGeom prst="rect">
                <a:avLst/>
              </a:prstGeom>
              <a:noFill/>
            </p:spPr>
            <p:txBody>
              <a:bodyPr spcFirstLastPara="1" wrap="none" lIns="48986" tIns="24493" rIns="48986" bIns="24493" numCol="1">
                <a:prstTxWarp prst="textArchUp">
                  <a:avLst>
                    <a:gd name="adj" fmla="val 10739702"/>
                  </a:avLst>
                </a:prstTxWarp>
                <a:spAutoFit/>
              </a:bodyPr>
              <a:lstStyle/>
              <a:p>
                <a:pPr algn="ctr"/>
                <a:r>
                  <a:rPr lang="en-US" sz="1400" b="0" dirty="0">
                    <a:ln w="0"/>
                    <a:solidFill>
                      <a:schemeClr val="bg1"/>
                    </a:solidFill>
                    <a:latin typeface="+mn-lt"/>
                    <a:cs typeface="Times New Roman" panose="02020603050405020304" pitchFamily="18" charset="0"/>
                  </a:rPr>
                  <a:t>1. YKSITYISET ORGANISAATIOT</a:t>
                </a:r>
              </a:p>
            </p:txBody>
          </p:sp>
          <p:sp>
            <p:nvSpPr>
              <p:cNvPr id="104" name="Rectangle 30">
                <a:extLst>
                  <a:ext uri="{FF2B5EF4-FFF2-40B4-BE49-F238E27FC236}">
                    <a16:creationId xmlns:a16="http://schemas.microsoft.com/office/drawing/2014/main" id="{7463D6AE-25DA-4922-A17E-3D130CCB059E}"/>
                  </a:ext>
                </a:extLst>
              </p:cNvPr>
              <p:cNvSpPr/>
              <p:nvPr userDrawn="1"/>
            </p:nvSpPr>
            <p:spPr>
              <a:xfrm rot="17194003">
                <a:off x="1191119" y="5426322"/>
                <a:ext cx="2949955" cy="1192192"/>
              </a:xfrm>
              <a:prstGeom prst="rect">
                <a:avLst/>
              </a:prstGeom>
              <a:noFill/>
            </p:spPr>
            <p:txBody>
              <a:bodyPr spcFirstLastPara="1" wrap="none" lIns="48986" tIns="24493" rIns="48986" bIns="24493" numCol="1">
                <a:prstTxWarp prst="textArchUp">
                  <a:avLst>
                    <a:gd name="adj" fmla="val 10739702"/>
                  </a:avLst>
                </a:prstTxWarp>
                <a:spAutoFit/>
              </a:bodyPr>
              <a:lstStyle/>
              <a:p>
                <a:pPr algn="ctr"/>
                <a:r>
                  <a:rPr lang="en-US" sz="1400" b="0" dirty="0">
                    <a:ln w="0"/>
                    <a:solidFill>
                      <a:schemeClr val="bg1"/>
                    </a:solidFill>
                    <a:latin typeface="+mn-lt"/>
                    <a:cs typeface="Times New Roman" panose="02020603050405020304" pitchFamily="18" charset="0"/>
                  </a:rPr>
                  <a:t>5. VAPAAMUOTOINEN KANSALAISTOIMINTA</a:t>
                </a:r>
              </a:p>
            </p:txBody>
          </p:sp>
          <p:sp>
            <p:nvSpPr>
              <p:cNvPr id="105" name="Rectangle 30">
                <a:extLst>
                  <a:ext uri="{FF2B5EF4-FFF2-40B4-BE49-F238E27FC236}">
                    <a16:creationId xmlns:a16="http://schemas.microsoft.com/office/drawing/2014/main" id="{DFEC91CE-9E8B-4E2D-96F1-D8B333626D57}"/>
                  </a:ext>
                </a:extLst>
              </p:cNvPr>
              <p:cNvSpPr/>
              <p:nvPr userDrawn="1"/>
            </p:nvSpPr>
            <p:spPr>
              <a:xfrm rot="4258515">
                <a:off x="5893607" y="5448925"/>
                <a:ext cx="2571114" cy="906149"/>
              </a:xfrm>
              <a:prstGeom prst="rect">
                <a:avLst/>
              </a:prstGeom>
              <a:noFill/>
            </p:spPr>
            <p:txBody>
              <a:bodyPr spcFirstLastPara="1" wrap="none" lIns="48986" tIns="24493" rIns="48986" bIns="24493" numCol="1">
                <a:prstTxWarp prst="textArchUp">
                  <a:avLst>
                    <a:gd name="adj" fmla="val 6807619"/>
                  </a:avLst>
                </a:prstTxWarp>
                <a:spAutoFit/>
              </a:bodyPr>
              <a:lstStyle/>
              <a:p>
                <a:pPr algn="ctr"/>
                <a:r>
                  <a:rPr lang="en-US" sz="1400" b="0" dirty="0">
                    <a:ln w="0"/>
                    <a:solidFill>
                      <a:schemeClr val="bg1"/>
                    </a:solidFill>
                    <a:latin typeface="+mn-lt"/>
                    <a:cs typeface="Times New Roman" panose="02020603050405020304" pitchFamily="18" charset="0"/>
                  </a:rPr>
                  <a:t>2. JULKISHALLINNON ORGANISAATIOT</a:t>
                </a:r>
              </a:p>
            </p:txBody>
          </p:sp>
          <p:sp>
            <p:nvSpPr>
              <p:cNvPr id="106" name="Tekstikehys 123">
                <a:extLst>
                  <a:ext uri="{FF2B5EF4-FFF2-40B4-BE49-F238E27FC236}">
                    <a16:creationId xmlns:a16="http://schemas.microsoft.com/office/drawing/2014/main" id="{B083119F-FA8F-4550-A3E4-00A32801C187}"/>
                  </a:ext>
                </a:extLst>
              </p:cNvPr>
              <p:cNvSpPr txBox="1"/>
              <p:nvPr userDrawn="1"/>
            </p:nvSpPr>
            <p:spPr>
              <a:xfrm rot="2249189">
                <a:off x="1891333" y="7566384"/>
                <a:ext cx="3334250" cy="1608207"/>
              </a:xfrm>
              <a:prstGeom prst="rect">
                <a:avLst/>
              </a:prstGeom>
              <a:noFill/>
            </p:spPr>
            <p:txBody>
              <a:bodyPr wrap="square" rtlCol="0">
                <a:prstTxWarp prst="textArchDown">
                  <a:avLst>
                    <a:gd name="adj" fmla="val 20221834"/>
                  </a:avLst>
                </a:prstTxWarp>
                <a:spAutoFit/>
              </a:bodyPr>
              <a:lstStyle/>
              <a:p>
                <a:pPr algn="ctr"/>
                <a:r>
                  <a:rPr lang="fi-FI" sz="1400" b="0" dirty="0">
                    <a:solidFill>
                      <a:schemeClr val="bg1"/>
                    </a:solidFill>
                    <a:latin typeface="+mn-lt"/>
                    <a:cs typeface="Times New Roman" panose="02020603050405020304" pitchFamily="18" charset="0"/>
                  </a:rPr>
                  <a:t>4. HYBRIDIORGANISAATIOT</a:t>
                </a:r>
              </a:p>
            </p:txBody>
          </p:sp>
          <p:cxnSp>
            <p:nvCxnSpPr>
              <p:cNvPr id="107" name="Straight Connector 80">
                <a:extLst>
                  <a:ext uri="{FF2B5EF4-FFF2-40B4-BE49-F238E27FC236}">
                    <a16:creationId xmlns:a16="http://schemas.microsoft.com/office/drawing/2014/main" id="{0B845AC8-6192-4026-B740-32E6E73BF122}"/>
                  </a:ext>
                </a:extLst>
              </p:cNvPr>
              <p:cNvCxnSpPr/>
              <p:nvPr userDrawn="1"/>
            </p:nvCxnSpPr>
            <p:spPr>
              <a:xfrm>
                <a:off x="3135415" y="4271685"/>
                <a:ext cx="85216" cy="118004"/>
              </a:xfrm>
              <a:prstGeom prst="line">
                <a:avLst/>
              </a:prstGeom>
              <a:ln w="12700">
                <a:solidFill>
                  <a:schemeClr val="bg1"/>
                </a:solidFill>
              </a:ln>
            </p:spPr>
            <p:style>
              <a:lnRef idx="1">
                <a:schemeClr val="accent6"/>
              </a:lnRef>
              <a:fillRef idx="0">
                <a:schemeClr val="accent6"/>
              </a:fillRef>
              <a:effectRef idx="0">
                <a:schemeClr val="accent6"/>
              </a:effectRef>
              <a:fontRef idx="minor">
                <a:schemeClr val="tx1"/>
              </a:fontRef>
            </p:style>
          </p:cxnSp>
          <p:sp>
            <p:nvSpPr>
              <p:cNvPr id="108" name="Tekstikehys 123">
                <a:extLst>
                  <a:ext uri="{FF2B5EF4-FFF2-40B4-BE49-F238E27FC236}">
                    <a16:creationId xmlns:a16="http://schemas.microsoft.com/office/drawing/2014/main" id="{A4DF6491-E768-4C33-8713-A890D358B43C}"/>
                  </a:ext>
                </a:extLst>
              </p:cNvPr>
              <p:cNvSpPr txBox="1"/>
              <p:nvPr userDrawn="1"/>
            </p:nvSpPr>
            <p:spPr>
              <a:xfrm rot="19372192">
                <a:off x="3923025" y="6907733"/>
                <a:ext cx="3967277" cy="2352475"/>
              </a:xfrm>
              <a:prstGeom prst="rect">
                <a:avLst/>
              </a:prstGeom>
              <a:noFill/>
            </p:spPr>
            <p:txBody>
              <a:bodyPr wrap="square" rtlCol="0">
                <a:prstTxWarp prst="textArchDown">
                  <a:avLst>
                    <a:gd name="adj" fmla="val 20221834"/>
                  </a:avLst>
                </a:prstTxWarp>
                <a:spAutoFit/>
              </a:bodyPr>
              <a:lstStyle/>
              <a:p>
                <a:pPr algn="ctr"/>
                <a:r>
                  <a:rPr lang="fi-FI" sz="1400" b="0" dirty="0">
                    <a:solidFill>
                      <a:schemeClr val="bg1"/>
                    </a:solidFill>
                    <a:latin typeface="+mn-lt"/>
                    <a:cs typeface="Times New Roman" panose="02020603050405020304" pitchFamily="18" charset="0"/>
                  </a:rPr>
                  <a:t>3. YLEISHYÖDYLLISET ORGANISAATIOT</a:t>
                </a:r>
              </a:p>
            </p:txBody>
          </p:sp>
          <p:sp>
            <p:nvSpPr>
              <p:cNvPr id="109" name="Ellipsi 56">
                <a:extLst>
                  <a:ext uri="{FF2B5EF4-FFF2-40B4-BE49-F238E27FC236}">
                    <a16:creationId xmlns:a16="http://schemas.microsoft.com/office/drawing/2014/main" id="{F21BD547-462E-474B-9478-8A026AD33E81}"/>
                  </a:ext>
                </a:extLst>
              </p:cNvPr>
              <p:cNvSpPr>
                <a:spLocks noChangeAspect="1"/>
              </p:cNvSpPr>
              <p:nvPr userDrawn="1"/>
            </p:nvSpPr>
            <p:spPr>
              <a:xfrm rot="10800000">
                <a:off x="4203901" y="6049470"/>
                <a:ext cx="1270800" cy="1270800"/>
              </a:xfrm>
              <a:prstGeom prst="ellipse">
                <a:avLst/>
              </a:prstGeom>
              <a:solidFill>
                <a:schemeClr val="bg1"/>
              </a:solidFill>
              <a:ln w="12700">
                <a:solidFill>
                  <a:schemeClr val="tx1">
                    <a:lumMod val="75000"/>
                    <a:lumOff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solidFill>
                    <a:schemeClr val="tx1">
                      <a:lumMod val="75000"/>
                      <a:lumOff val="25000"/>
                    </a:schemeClr>
                  </a:solidFill>
                  <a:latin typeface="+mn-lt"/>
                </a:endParaRPr>
              </a:p>
            </p:txBody>
          </p:sp>
          <p:sp>
            <p:nvSpPr>
              <p:cNvPr id="110" name="TextBox 6">
                <a:extLst>
                  <a:ext uri="{FF2B5EF4-FFF2-40B4-BE49-F238E27FC236}">
                    <a16:creationId xmlns:a16="http://schemas.microsoft.com/office/drawing/2014/main" id="{AC5F0D8B-35F3-484D-8468-32BC0B5750B8}"/>
                  </a:ext>
                </a:extLst>
              </p:cNvPr>
              <p:cNvSpPr txBox="1"/>
              <p:nvPr userDrawn="1"/>
            </p:nvSpPr>
            <p:spPr>
              <a:xfrm>
                <a:off x="4772736" y="7242998"/>
                <a:ext cx="170436" cy="221528"/>
              </a:xfrm>
              <a:prstGeom prst="rect">
                <a:avLst/>
              </a:prstGeom>
              <a:solidFill>
                <a:schemeClr val="bg1"/>
              </a:solidFill>
            </p:spPr>
            <p:txBody>
              <a:bodyPr wrap="square" rtlCol="0">
                <a:spAutoFit/>
              </a:bodyPr>
              <a:lstStyle/>
              <a:p>
                <a:pPr algn="ctr"/>
                <a:r>
                  <a:rPr lang="fi-FI" sz="1400" b="0" dirty="0">
                    <a:latin typeface="+mn-lt"/>
                    <a:cs typeface="Times New Roman" panose="02020603050405020304" pitchFamily="18" charset="0"/>
                  </a:rPr>
                  <a:t>I</a:t>
                </a:r>
              </a:p>
            </p:txBody>
          </p:sp>
          <p:sp>
            <p:nvSpPr>
              <p:cNvPr id="111" name="TextBox 21">
                <a:extLst>
                  <a:ext uri="{FF2B5EF4-FFF2-40B4-BE49-F238E27FC236}">
                    <a16:creationId xmlns:a16="http://schemas.microsoft.com/office/drawing/2014/main" id="{41BFE036-C2C7-4742-89EC-F12A1D8616B8}"/>
                  </a:ext>
                </a:extLst>
              </p:cNvPr>
              <p:cNvSpPr txBox="1"/>
              <p:nvPr userDrawn="1"/>
            </p:nvSpPr>
            <p:spPr>
              <a:xfrm>
                <a:off x="1953751" y="9811196"/>
                <a:ext cx="1811427" cy="686736"/>
              </a:xfrm>
              <a:prstGeom prst="rect">
                <a:avLst/>
              </a:prstGeom>
              <a:noFill/>
            </p:spPr>
            <p:txBody>
              <a:bodyPr wrap="square" rtlCol="0">
                <a:spAutoFit/>
              </a:bodyPr>
              <a:lstStyle/>
              <a:p>
                <a:r>
                  <a:rPr lang="fi-FI" sz="1400" b="0" dirty="0">
                    <a:latin typeface="+mn-lt"/>
                    <a:cs typeface="Times New Roman" panose="02020603050405020304" pitchFamily="18" charset="0"/>
                  </a:rPr>
                  <a:t>I    Paikallinen taso</a:t>
                </a:r>
              </a:p>
              <a:p>
                <a:r>
                  <a:rPr lang="fi-FI" sz="1400" b="0" dirty="0">
                    <a:latin typeface="+mn-lt"/>
                    <a:cs typeface="Times New Roman" panose="02020603050405020304" pitchFamily="18" charset="0"/>
                  </a:rPr>
                  <a:t>II   Alueellinen taso</a:t>
                </a:r>
              </a:p>
              <a:p>
                <a:r>
                  <a:rPr lang="fi-FI" sz="1400" b="0" dirty="0">
                    <a:latin typeface="+mn-lt"/>
                    <a:cs typeface="Times New Roman" panose="02020603050405020304" pitchFamily="18" charset="0"/>
                  </a:rPr>
                  <a:t>III  Kansallinen taso </a:t>
                </a:r>
              </a:p>
              <a:p>
                <a:r>
                  <a:rPr lang="fi-FI" sz="1400" b="0" dirty="0">
                    <a:latin typeface="+mn-lt"/>
                    <a:cs typeface="Times New Roman" panose="02020603050405020304" pitchFamily="18" charset="0"/>
                  </a:rPr>
                  <a:t>IV  Kansainvälinen taso</a:t>
                </a:r>
              </a:p>
            </p:txBody>
          </p:sp>
          <p:grpSp>
            <p:nvGrpSpPr>
              <p:cNvPr id="112" name="Ryhmä 111">
                <a:extLst>
                  <a:ext uri="{FF2B5EF4-FFF2-40B4-BE49-F238E27FC236}">
                    <a16:creationId xmlns:a16="http://schemas.microsoft.com/office/drawing/2014/main" id="{5832532F-4EC4-45C4-B813-AF74EDF28E07}"/>
                  </a:ext>
                </a:extLst>
              </p:cNvPr>
              <p:cNvGrpSpPr/>
              <p:nvPr userDrawn="1"/>
            </p:nvGrpSpPr>
            <p:grpSpPr>
              <a:xfrm rot="21357420">
                <a:off x="4317686" y="6281183"/>
                <a:ext cx="1045470" cy="869390"/>
                <a:chOff x="5673437" y="2863519"/>
                <a:chExt cx="1017511" cy="869390"/>
              </a:xfrm>
            </p:grpSpPr>
            <p:sp>
              <p:nvSpPr>
                <p:cNvPr id="121" name="Tekstikehys 123">
                  <a:extLst>
                    <a:ext uri="{FF2B5EF4-FFF2-40B4-BE49-F238E27FC236}">
                      <a16:creationId xmlns:a16="http://schemas.microsoft.com/office/drawing/2014/main" id="{EEB0867E-194D-493A-A9F8-0764F23B22E9}"/>
                    </a:ext>
                  </a:extLst>
                </p:cNvPr>
                <p:cNvSpPr txBox="1"/>
                <p:nvPr/>
              </p:nvSpPr>
              <p:spPr>
                <a:xfrm rot="220110">
                  <a:off x="5673437" y="3585703"/>
                  <a:ext cx="1017511" cy="147206"/>
                </a:xfrm>
                <a:prstGeom prst="rect">
                  <a:avLst/>
                </a:prstGeom>
                <a:noFill/>
              </p:spPr>
              <p:txBody>
                <a:bodyPr spcFirstLastPara="1" wrap="square" numCol="1" rtlCol="0">
                  <a:prstTxWarp prst="textArchDown">
                    <a:avLst>
                      <a:gd name="adj" fmla="val 20337337"/>
                    </a:avLst>
                  </a:prstTxWarp>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i-FI" sz="1600" b="0" dirty="0">
                      <a:solidFill>
                        <a:srgbClr val="F7820A"/>
                      </a:solidFill>
                      <a:latin typeface="+mn-lt"/>
                      <a:cs typeface="Times New Roman" panose="02020603050405020304" pitchFamily="18" charset="0"/>
                    </a:rPr>
                    <a:t>VISIO</a:t>
                  </a:r>
                </a:p>
              </p:txBody>
            </p:sp>
            <p:sp>
              <p:nvSpPr>
                <p:cNvPr id="122" name="Ellipsi 121">
                  <a:extLst>
                    <a:ext uri="{FF2B5EF4-FFF2-40B4-BE49-F238E27FC236}">
                      <a16:creationId xmlns:a16="http://schemas.microsoft.com/office/drawing/2014/main" id="{91D22DA7-CD43-4608-BE53-50A6ECBC9A0B}"/>
                    </a:ext>
                  </a:extLst>
                </p:cNvPr>
                <p:cNvSpPr>
                  <a:spLocks noChangeAspect="1"/>
                </p:cNvSpPr>
                <p:nvPr/>
              </p:nvSpPr>
              <p:spPr>
                <a:xfrm>
                  <a:off x="5867006" y="2939741"/>
                  <a:ext cx="663287" cy="647791"/>
                </a:xfrm>
                <a:prstGeom prst="ellipse">
                  <a:avLst/>
                </a:prstGeom>
                <a:solidFill>
                  <a:srgbClr val="F7820A"/>
                </a:solidFill>
                <a:ln>
                  <a:solidFill>
                    <a:srgbClr val="F782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sp>
              <p:nvSpPr>
                <p:cNvPr id="123" name="Rectangle 46">
                  <a:extLst>
                    <a:ext uri="{FF2B5EF4-FFF2-40B4-BE49-F238E27FC236}">
                      <a16:creationId xmlns:a16="http://schemas.microsoft.com/office/drawing/2014/main" id="{0D48D184-7674-4F6B-AFE3-33A4DE8FD21A}"/>
                    </a:ext>
                  </a:extLst>
                </p:cNvPr>
                <p:cNvSpPr/>
                <p:nvPr/>
              </p:nvSpPr>
              <p:spPr>
                <a:xfrm rot="170118">
                  <a:off x="5780052" y="2863519"/>
                  <a:ext cx="818044" cy="804769"/>
                </a:xfrm>
                <a:prstGeom prst="rect">
                  <a:avLst/>
                </a:prstGeom>
                <a:noFill/>
              </p:spPr>
              <p:txBody>
                <a:bodyPr spcFirstLastPara="1" wrap="none" lIns="48986" tIns="24493" rIns="48986" bIns="24493" numCol="1">
                  <a:prstTxWarp prst="textArchUp">
                    <a:avLst>
                      <a:gd name="adj" fmla="val 6417669"/>
                    </a:avLst>
                  </a:prstTxWarp>
                  <a:spAutoFit/>
                </a:bodyPr>
                <a:lstStyle/>
                <a:p>
                  <a:pPr algn="ctr"/>
                  <a:r>
                    <a:rPr lang="en-US" sz="1400" b="0" dirty="0">
                      <a:ln w="0"/>
                      <a:latin typeface="+mn-lt"/>
                      <a:cs typeface="Times New Roman" panose="02020603050405020304" pitchFamily="18" charset="0"/>
                      <a:sym typeface="Symbol" panose="05050102010706020507" pitchFamily="18" charset="2"/>
                    </a:rPr>
                    <a:t>    </a:t>
                  </a:r>
                  <a:endParaRPr lang="en-US" sz="1400" b="0" dirty="0">
                    <a:ln w="0"/>
                    <a:latin typeface="+mn-lt"/>
                    <a:cs typeface="Times New Roman" panose="02020603050405020304" pitchFamily="18" charset="0"/>
                  </a:endParaRPr>
                </a:p>
              </p:txBody>
            </p:sp>
          </p:grpSp>
          <p:grpSp>
            <p:nvGrpSpPr>
              <p:cNvPr id="113" name="Ryhmä 112">
                <a:extLst>
                  <a:ext uri="{FF2B5EF4-FFF2-40B4-BE49-F238E27FC236}">
                    <a16:creationId xmlns:a16="http://schemas.microsoft.com/office/drawing/2014/main" id="{2AD4455D-A3B2-48E3-9A54-5D455D90CBF8}"/>
                  </a:ext>
                </a:extLst>
              </p:cNvPr>
              <p:cNvGrpSpPr/>
              <p:nvPr userDrawn="1"/>
            </p:nvGrpSpPr>
            <p:grpSpPr>
              <a:xfrm>
                <a:off x="4484257" y="6419176"/>
                <a:ext cx="741189" cy="488532"/>
                <a:chOff x="5829910" y="3067702"/>
                <a:chExt cx="741189" cy="488532"/>
              </a:xfrm>
            </p:grpSpPr>
            <p:sp>
              <p:nvSpPr>
                <p:cNvPr id="115" name="Tekstiruutu 114">
                  <a:extLst>
                    <a:ext uri="{FF2B5EF4-FFF2-40B4-BE49-F238E27FC236}">
                      <a16:creationId xmlns:a16="http://schemas.microsoft.com/office/drawing/2014/main" id="{2C992993-5C22-4088-AAAE-43E1F00E2EB9}"/>
                    </a:ext>
                  </a:extLst>
                </p:cNvPr>
                <p:cNvSpPr txBox="1"/>
                <p:nvPr/>
              </p:nvSpPr>
              <p:spPr>
                <a:xfrm>
                  <a:off x="5829910" y="3334706"/>
                  <a:ext cx="741189" cy="221528"/>
                </a:xfrm>
                <a:prstGeom prst="rect">
                  <a:avLst/>
                </a:prstGeom>
                <a:noFill/>
              </p:spPr>
              <p:txBody>
                <a:bodyPr wrap="square" rtlCol="0">
                  <a:spAutoFit/>
                </a:bodyPr>
                <a:lstStyle/>
                <a:p>
                  <a:pPr algn="ctr"/>
                  <a:r>
                    <a:rPr lang="fi-FI" sz="1400" b="0" dirty="0">
                      <a:solidFill>
                        <a:schemeClr val="bg1"/>
                      </a:solidFill>
                      <a:latin typeface="+mn-lt"/>
                    </a:rPr>
                    <a:t>ASIAKAS</a:t>
                  </a:r>
                </a:p>
              </p:txBody>
            </p:sp>
            <p:grpSp>
              <p:nvGrpSpPr>
                <p:cNvPr id="116" name="Ryhmä 115">
                  <a:extLst>
                    <a:ext uri="{FF2B5EF4-FFF2-40B4-BE49-F238E27FC236}">
                      <a16:creationId xmlns:a16="http://schemas.microsoft.com/office/drawing/2014/main" id="{16637067-55CE-466C-AD0E-20C2C30D4AEE}"/>
                    </a:ext>
                  </a:extLst>
                </p:cNvPr>
                <p:cNvGrpSpPr/>
                <p:nvPr/>
              </p:nvGrpSpPr>
              <p:grpSpPr>
                <a:xfrm>
                  <a:off x="5910267" y="3067702"/>
                  <a:ext cx="450197" cy="330691"/>
                  <a:chOff x="7236383" y="1714860"/>
                  <a:chExt cx="1208012" cy="935635"/>
                </a:xfrm>
              </p:grpSpPr>
              <p:pic>
                <p:nvPicPr>
                  <p:cNvPr id="119" name="Kuva 118" descr="Mies ja lapsi">
                    <a:extLst>
                      <a:ext uri="{FF2B5EF4-FFF2-40B4-BE49-F238E27FC236}">
                        <a16:creationId xmlns:a16="http://schemas.microsoft.com/office/drawing/2014/main" id="{55A6140E-D701-4938-98DA-BB7EB1E49C1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7236383" y="1714860"/>
                    <a:ext cx="900222" cy="935635"/>
                  </a:xfrm>
                  <a:prstGeom prst="rect">
                    <a:avLst/>
                  </a:prstGeom>
                </p:spPr>
              </p:pic>
              <p:pic>
                <p:nvPicPr>
                  <p:cNvPr id="120" name="Kuva 119" descr="Nainen ja vauva">
                    <a:extLst>
                      <a:ext uri="{FF2B5EF4-FFF2-40B4-BE49-F238E27FC236}">
                        <a16:creationId xmlns:a16="http://schemas.microsoft.com/office/drawing/2014/main" id="{2AC29E0A-05AF-4AD4-95AC-6C9FD51BCD7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10417" y="1819036"/>
                    <a:ext cx="733978" cy="767312"/>
                  </a:xfrm>
                  <a:prstGeom prst="rect">
                    <a:avLst/>
                  </a:prstGeom>
                </p:spPr>
              </p:pic>
            </p:grpSp>
            <p:pic>
              <p:nvPicPr>
                <p:cNvPr id="117" name="Kuva 116" descr="Nainen">
                  <a:extLst>
                    <a:ext uri="{FF2B5EF4-FFF2-40B4-BE49-F238E27FC236}">
                      <a16:creationId xmlns:a16="http://schemas.microsoft.com/office/drawing/2014/main" id="{09F8C57B-AD30-4C32-A9D6-7B07AA684E0C}"/>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07079" y="3147120"/>
                  <a:ext cx="233608" cy="233608"/>
                </a:xfrm>
                <a:prstGeom prst="rect">
                  <a:avLst/>
                </a:prstGeom>
              </p:spPr>
            </p:pic>
            <p:sp>
              <p:nvSpPr>
                <p:cNvPr id="118" name="Tekstiruutu 117">
                  <a:extLst>
                    <a:ext uri="{FF2B5EF4-FFF2-40B4-BE49-F238E27FC236}">
                      <a16:creationId xmlns:a16="http://schemas.microsoft.com/office/drawing/2014/main" id="{FD843769-57E9-448F-8EC0-9654E162ED36}"/>
                    </a:ext>
                  </a:extLst>
                </p:cNvPr>
                <p:cNvSpPr txBox="1"/>
                <p:nvPr/>
              </p:nvSpPr>
              <p:spPr>
                <a:xfrm rot="10800000">
                  <a:off x="6340554" y="3208474"/>
                  <a:ext cx="115490" cy="221528"/>
                </a:xfrm>
                <a:prstGeom prst="rect">
                  <a:avLst/>
                </a:prstGeom>
                <a:noFill/>
              </p:spPr>
              <p:txBody>
                <a:bodyPr wrap="square" rtlCol="0">
                  <a:spAutoFit/>
                </a:bodyPr>
                <a:lstStyle/>
                <a:p>
                  <a:r>
                    <a:rPr lang="fi-FI" sz="1400" b="0" dirty="0">
                      <a:solidFill>
                        <a:schemeClr val="bg1"/>
                      </a:solidFill>
                      <a:latin typeface="+mn-lt"/>
                      <a:cs typeface="Arial" panose="020B0604020202020204" pitchFamily="34" charset="0"/>
                    </a:rPr>
                    <a:t>J</a:t>
                  </a:r>
                </a:p>
              </p:txBody>
            </p:sp>
          </p:grpSp>
          <p:sp>
            <p:nvSpPr>
              <p:cNvPr id="114" name="Suorakulmio 113">
                <a:extLst>
                  <a:ext uri="{FF2B5EF4-FFF2-40B4-BE49-F238E27FC236}">
                    <a16:creationId xmlns:a16="http://schemas.microsoft.com/office/drawing/2014/main" id="{CCE0323B-81F2-4C43-A7B2-9584657A63B1}"/>
                  </a:ext>
                </a:extLst>
              </p:cNvPr>
              <p:cNvSpPr/>
              <p:nvPr userDrawn="1"/>
            </p:nvSpPr>
            <p:spPr>
              <a:xfrm>
                <a:off x="4637471" y="6713708"/>
                <a:ext cx="401120" cy="16159"/>
              </a:xfrm>
              <a:prstGeom prst="rect">
                <a:avLst/>
              </a:prstGeom>
              <a:solidFill>
                <a:srgbClr val="F68623"/>
              </a:solidFill>
              <a:ln>
                <a:solidFill>
                  <a:srgbClr val="F686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b="0" dirty="0">
                  <a:latin typeface="+mn-lt"/>
                </a:endParaRPr>
              </a:p>
            </p:txBody>
          </p:sp>
        </p:grpSp>
        <p:cxnSp>
          <p:nvCxnSpPr>
            <p:cNvPr id="54" name="Straight Connector 80">
              <a:extLst>
                <a:ext uri="{FF2B5EF4-FFF2-40B4-BE49-F238E27FC236}">
                  <a16:creationId xmlns:a16="http://schemas.microsoft.com/office/drawing/2014/main" id="{D153FFB2-C532-4237-A593-E2E14D529625}"/>
                </a:ext>
              </a:extLst>
            </p:cNvPr>
            <p:cNvCxnSpPr>
              <a:cxnSpLocks/>
            </p:cNvCxnSpPr>
            <p:nvPr userDrawn="1"/>
          </p:nvCxnSpPr>
          <p:spPr>
            <a:xfrm flipH="1" flipV="1">
              <a:off x="8526559" y="6944109"/>
              <a:ext cx="179113" cy="46724"/>
            </a:xfrm>
            <a:prstGeom prst="line">
              <a:avLst/>
            </a:prstGeom>
            <a:ln w="12700">
              <a:solidFill>
                <a:schemeClr val="bg1"/>
              </a:solidFill>
            </a:ln>
          </p:spPr>
          <p:style>
            <a:lnRef idx="1">
              <a:schemeClr val="accent6"/>
            </a:lnRef>
            <a:fillRef idx="0">
              <a:schemeClr val="accent6"/>
            </a:fillRef>
            <a:effectRef idx="0">
              <a:schemeClr val="accent6"/>
            </a:effectRef>
            <a:fontRef idx="minor">
              <a:schemeClr val="tx1"/>
            </a:fontRef>
          </p:style>
        </p:cxnSp>
      </p:grpSp>
      <p:sp>
        <p:nvSpPr>
          <p:cNvPr id="55" name="Tekstiruutu 4">
            <a:extLst>
              <a:ext uri="{FF2B5EF4-FFF2-40B4-BE49-F238E27FC236}">
                <a16:creationId xmlns:a16="http://schemas.microsoft.com/office/drawing/2014/main" id="{198CDD89-40C2-4A61-A007-D9CC5E71F0E0}"/>
              </a:ext>
            </a:extLst>
          </p:cNvPr>
          <p:cNvSpPr txBox="1"/>
          <p:nvPr userDrawn="1"/>
        </p:nvSpPr>
        <p:spPr>
          <a:xfrm>
            <a:off x="572727" y="886187"/>
            <a:ext cx="8440383" cy="523220"/>
          </a:xfrm>
          <a:prstGeom prst="rect">
            <a:avLst/>
          </a:prstGeom>
          <a:noFill/>
        </p:spPr>
        <p:txBody>
          <a:bodyPr wrap="square" rtlCol="0">
            <a:spAutoFit/>
          </a:bodyPr>
          <a:lstStyle/>
          <a:p>
            <a:pPr algn="ctr"/>
            <a:r>
              <a:rPr lang="fi-FI" sz="2800" b="1" kern="1200" dirty="0">
                <a:solidFill>
                  <a:schemeClr val="tx1"/>
                </a:solidFill>
                <a:effectLst/>
                <a:latin typeface="+mn-lt"/>
                <a:ea typeface="+mn-ea"/>
                <a:cs typeface="+mn-cs"/>
              </a:rPr>
              <a:t>MONITOIMIJUUSKARTTA</a:t>
            </a:r>
          </a:p>
        </p:txBody>
      </p:sp>
    </p:spTree>
    <p:extLst>
      <p:ext uri="{BB962C8B-B14F-4D97-AF65-F5344CB8AC3E}">
        <p14:creationId xmlns:p14="http://schemas.microsoft.com/office/powerpoint/2010/main" val="307032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5" name="Footer Placeholder 4"/>
          <p:cNvSpPr>
            <a:spLocks noGrp="1"/>
          </p:cNvSpPr>
          <p:nvPr>
            <p:ph type="ftr" sz="quarter" idx="11"/>
          </p:nvPr>
        </p:nvSpPr>
        <p:spPr/>
        <p:txBody>
          <a:bodyPr/>
          <a:lstStyle/>
          <a:p>
            <a:endParaRPr lang="fi-FI" dirty="0"/>
          </a:p>
        </p:txBody>
      </p:sp>
      <p:sp>
        <p:nvSpPr>
          <p:cNvPr id="6" name="Slide Number Placeholder 5"/>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3496390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5" name="Footer Placeholder 4"/>
          <p:cNvSpPr>
            <a:spLocks noGrp="1"/>
          </p:cNvSpPr>
          <p:nvPr>
            <p:ph type="ftr" sz="quarter" idx="11"/>
          </p:nvPr>
        </p:nvSpPr>
        <p:spPr/>
        <p:txBody>
          <a:bodyPr/>
          <a:lstStyle/>
          <a:p>
            <a:endParaRPr lang="fi-FI" dirty="0"/>
          </a:p>
        </p:txBody>
      </p:sp>
      <p:sp>
        <p:nvSpPr>
          <p:cNvPr id="6" name="Slide Number Placeholder 5"/>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3237726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san ylätunniste">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D1A65DC-5910-4113-96A3-0DF8915A276B}"/>
              </a:ext>
            </a:extLst>
          </p:cNvPr>
          <p:cNvSpPr txBox="1"/>
          <p:nvPr userDrawn="1"/>
        </p:nvSpPr>
        <p:spPr>
          <a:xfrm>
            <a:off x="7884063" y="12570367"/>
            <a:ext cx="1479316" cy="276999"/>
          </a:xfrm>
          <a:prstGeom prst="rect">
            <a:avLst/>
          </a:prstGeom>
          <a:noFill/>
        </p:spPr>
        <p:txBody>
          <a:bodyPr wrap="none" rtlCol="0">
            <a:spAutoFit/>
          </a:bodyPr>
          <a:lstStyle/>
          <a:p>
            <a:r>
              <a:rPr lang="fi-FI" sz="1200" b="0" dirty="0">
                <a:solidFill>
                  <a:schemeClr val="bg1"/>
                </a:solidFill>
                <a:latin typeface="+mn-lt"/>
              </a:rPr>
              <a:t>www.sotepeda247.fi</a:t>
            </a:r>
          </a:p>
        </p:txBody>
      </p:sp>
      <p:sp>
        <p:nvSpPr>
          <p:cNvPr id="15" name="Tekstiruutu 4">
            <a:extLst>
              <a:ext uri="{FF2B5EF4-FFF2-40B4-BE49-F238E27FC236}">
                <a16:creationId xmlns:a16="http://schemas.microsoft.com/office/drawing/2014/main" id="{138D0C96-699D-4920-A8BA-70A613A7387C}"/>
              </a:ext>
            </a:extLst>
          </p:cNvPr>
          <p:cNvSpPr txBox="1"/>
          <p:nvPr userDrawn="1"/>
        </p:nvSpPr>
        <p:spPr>
          <a:xfrm>
            <a:off x="768876" y="1579984"/>
            <a:ext cx="8281035" cy="4031873"/>
          </a:xfrm>
          <a:prstGeom prst="rect">
            <a:avLst/>
          </a:prstGeom>
          <a:noFill/>
        </p:spPr>
        <p:txBody>
          <a:bodyPr wrap="square" rtlCol="0">
            <a:spAutoFit/>
          </a:bodyPr>
          <a:lstStyle/>
          <a:p>
            <a:pPr algn="just"/>
            <a:r>
              <a:rPr lang="fi-FI" sz="1200" b="0" kern="1200" dirty="0">
                <a:solidFill>
                  <a:schemeClr val="tx1"/>
                </a:solidFill>
                <a:effectLst/>
                <a:latin typeface="+mn-lt"/>
                <a:ea typeface="+mn-ea"/>
                <a:cs typeface="+mn-cs"/>
              </a:rPr>
              <a:t>Monitoimijuuskartan avulla voidaan tunnistaa ja luokitella palvelujärjestelmän toimijoita eri yhteiskuntasektoreilla ja maan-tieteellisillä tasoilla. Laajassa merkityksessä toimijoita voivat olla kaikki yksilöt, ryhmät tai organisaatiot, jotka ohjaavat, valvovat, rahoittavat, tutkivat ja kehittävät, järjestävät, tuottavat tai käyttävät palvelujärjestelmän palveluja. Monitoimijuuskarttaa voidaan käyttää joko tulostettuna tai digitaalisena versiona:</a:t>
            </a:r>
          </a:p>
          <a:p>
            <a:endParaRPr lang="fi-FI" sz="1200" b="0" kern="1200" dirty="0">
              <a:solidFill>
                <a:schemeClr val="tx1"/>
              </a:solidFill>
              <a:effectLst/>
              <a:latin typeface="+mn-lt"/>
              <a:ea typeface="+mn-ea"/>
              <a:cs typeface="+mn-cs"/>
            </a:endParaRPr>
          </a:p>
          <a:p>
            <a:r>
              <a:rPr lang="fi-FI" sz="1400" b="1" kern="1200" dirty="0">
                <a:solidFill>
                  <a:schemeClr val="tx1"/>
                </a:solidFill>
                <a:effectLst/>
                <a:latin typeface="+mn-lt"/>
                <a:ea typeface="+mn-ea"/>
                <a:cs typeface="+mn-cs"/>
              </a:rPr>
              <a:t>A. Paperisen Monitoimijuuskartta -työkalupohjan käyttäminen</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Tulosta edellisellä sivulla oleva Monitoimijuuskartta -työkalupohja A3 paperille.</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Kirjoita valitsemasi palvelujärjestelmän toimijoiden nimet työkalupohjaan. Luokittele toimijat sektoreittain ja sen mukaan, onko kyseessä paikallisen, alueellisen, kansallisen vai kansainvälisen tason toimija.</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Kirjoita Monitoimijuuskartan keskelle palvelujärjestelmän toimijoiden yhteinen visio (tavoitetila), joka ohjaa yhteistoimintaa. </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Arvioi vielä lopuksi, missä määrin eri sektoreiden ja tasojen toimijoita osallistuu ja vaikuttaa palvelujärjestelmään. Toisiko joidenkin uusien toimijoiden mukana olo lisäarvoa palvelujärjestelmän toiminnalle?</a:t>
            </a:r>
          </a:p>
          <a:p>
            <a:endParaRPr lang="fi-FI" sz="1200" b="0" kern="1200" dirty="0">
              <a:solidFill>
                <a:schemeClr val="tx1"/>
              </a:solidFill>
              <a:effectLst/>
              <a:latin typeface="+mn-lt"/>
              <a:ea typeface="+mn-ea"/>
              <a:cs typeface="+mn-cs"/>
            </a:endParaRPr>
          </a:p>
          <a:p>
            <a:r>
              <a:rPr lang="fi-FI" sz="1400" b="1" kern="1200" dirty="0">
                <a:solidFill>
                  <a:schemeClr val="tx1"/>
                </a:solidFill>
                <a:effectLst/>
                <a:latin typeface="+mn-lt"/>
                <a:ea typeface="+mn-ea"/>
                <a:cs typeface="+mn-cs"/>
              </a:rPr>
              <a:t>B. Digitaalisen Monitoimijuuskartta -työkalupohjan käyttäminen</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Lataa ja tallenna digitaalinen Monitoimijuuskartta -työkalu tietokoneellesi.</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Kirjoita valitsemasi palvelujärjestelmän toimijoiden nimet työkalupohjaan. Luokittele toimijat sektoreittain ja sen mukaan, onko kyseessä paikallisen, alueellisen, kansallisen vai kansainvälisen tason toimija.</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Kirjoita Monitoimijuuskartan keskelle palvelujärjestelmän toimijoiden yhteinen visio (tavoitetila), joka ohjaa yhteistoimintaa. </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Tallenna (ctrl+s) digitaaliseen työkalupohjaan tekemäsi muutokset.</a:t>
            </a:r>
          </a:p>
          <a:p>
            <a:pPr marL="285750" indent="-285750">
              <a:buFont typeface="Arial" panose="020B0604020202020204" pitchFamily="34" charset="0"/>
              <a:buChar char="•"/>
            </a:pPr>
            <a:r>
              <a:rPr lang="fi-FI" sz="1200" b="0" kern="1200" dirty="0">
                <a:solidFill>
                  <a:schemeClr val="tx1"/>
                </a:solidFill>
                <a:effectLst/>
                <a:latin typeface="+mn-lt"/>
                <a:ea typeface="+mn-ea"/>
                <a:cs typeface="+mn-cs"/>
              </a:rPr>
              <a:t>Arvioi vielä lopuksi, missä määrin eri sektoreiden ja tasojen toimijoita osallistuu ja vaikuttaa palvelujärjestelmään. Toisiko joidenkin uusien toimijoiden mukana olo lisäarvoa palvelujärjestelmän toiminnalle?</a:t>
            </a:r>
          </a:p>
        </p:txBody>
      </p:sp>
      <p:sp>
        <p:nvSpPr>
          <p:cNvPr id="17" name="Tekstiruutu 4">
            <a:extLst>
              <a:ext uri="{FF2B5EF4-FFF2-40B4-BE49-F238E27FC236}">
                <a16:creationId xmlns:a16="http://schemas.microsoft.com/office/drawing/2014/main" id="{C2897CF0-7364-4BA8-83BF-1762A0307189}"/>
              </a:ext>
            </a:extLst>
          </p:cNvPr>
          <p:cNvSpPr txBox="1"/>
          <p:nvPr userDrawn="1"/>
        </p:nvSpPr>
        <p:spPr>
          <a:xfrm>
            <a:off x="1132166" y="6451649"/>
            <a:ext cx="7513555" cy="1200329"/>
          </a:xfrm>
          <a:prstGeom prst="rect">
            <a:avLst/>
          </a:prstGeom>
          <a:noFill/>
        </p:spPr>
        <p:txBody>
          <a:bodyPr wrap="square" rtlCol="0">
            <a:spAutoFit/>
          </a:bodyPr>
          <a:lstStyle/>
          <a:p>
            <a:pPr marL="342900" indent="-342900">
              <a:buFont typeface="+mj-lt"/>
              <a:buAutoNum type="arabicPeriod"/>
            </a:pPr>
            <a:r>
              <a:rPr lang="fi-FI" sz="1200" b="0" kern="1200" dirty="0">
                <a:solidFill>
                  <a:schemeClr val="tx1"/>
                </a:solidFill>
                <a:effectLst/>
                <a:latin typeface="+mn-lt"/>
                <a:ea typeface="+mn-ea"/>
                <a:cs typeface="+mn-cs"/>
              </a:rPr>
              <a:t>Lisätessäsi toimijoiden nimiä Monitoimijuuskarttaan valitse ensin Aloitus (Home) -välilehti näytön vasemmasta ylälaidasta.</a:t>
            </a:r>
          </a:p>
          <a:p>
            <a:pPr marL="342900" indent="-342900">
              <a:buFont typeface="+mj-lt"/>
              <a:buAutoNum type="arabicPeriod"/>
            </a:pPr>
            <a:r>
              <a:rPr lang="fi-FI" sz="1200" b="0" kern="1200" dirty="0">
                <a:solidFill>
                  <a:schemeClr val="tx1"/>
                </a:solidFill>
                <a:effectLst/>
                <a:latin typeface="+mn-lt"/>
                <a:ea typeface="+mn-ea"/>
                <a:cs typeface="+mn-cs"/>
              </a:rPr>
              <a:t>Paina tämän jälkeen Tekstiruutu (Text Box) -kuvaketta yläpalkin keskiosasta. Vie kursori haluamaasi kohtaan ja paina hiiren vasen kynsi pohjaan sekä kirjoita avautuvaan tekstiruutuun toimijan nimi. </a:t>
            </a:r>
          </a:p>
          <a:p>
            <a:pPr marL="342900" indent="-342900">
              <a:buFont typeface="+mj-lt"/>
              <a:buAutoNum type="arabicPeriod"/>
            </a:pPr>
            <a:r>
              <a:rPr lang="fi-FI" sz="1200" b="0" kern="1200" dirty="0">
                <a:solidFill>
                  <a:schemeClr val="tx1"/>
                </a:solidFill>
                <a:effectLst/>
                <a:latin typeface="+mn-lt"/>
                <a:ea typeface="+mn-ea"/>
                <a:cs typeface="+mn-cs"/>
              </a:rPr>
              <a:t>Saat suurennettua Monitoimijuuskartta -työkalupohjaa PowerPointissa näytön oikeassa alareunassa olevan Zoomaus -työkalun avulla.</a:t>
            </a:r>
          </a:p>
        </p:txBody>
      </p:sp>
      <p:sp>
        <p:nvSpPr>
          <p:cNvPr id="18" name="Suorakulmio 17">
            <a:extLst>
              <a:ext uri="{FF2B5EF4-FFF2-40B4-BE49-F238E27FC236}">
                <a16:creationId xmlns:a16="http://schemas.microsoft.com/office/drawing/2014/main" id="{6A2645A7-896C-471A-AEAD-F519CC1C3250}"/>
              </a:ext>
            </a:extLst>
          </p:cNvPr>
          <p:cNvSpPr/>
          <p:nvPr userDrawn="1"/>
        </p:nvSpPr>
        <p:spPr>
          <a:xfrm>
            <a:off x="814745" y="5812312"/>
            <a:ext cx="102240" cy="1829672"/>
          </a:xfrm>
          <a:prstGeom prst="rect">
            <a:avLst/>
          </a:prstGeom>
          <a:solidFill>
            <a:srgbClr val="ED820A"/>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b="0" dirty="0">
              <a:latin typeface="+mn-lt"/>
            </a:endParaRPr>
          </a:p>
        </p:txBody>
      </p:sp>
      <p:pic>
        <p:nvPicPr>
          <p:cNvPr id="23" name="Kuva 22" descr="Varoitus">
            <a:extLst>
              <a:ext uri="{FF2B5EF4-FFF2-40B4-BE49-F238E27FC236}">
                <a16:creationId xmlns:a16="http://schemas.microsoft.com/office/drawing/2014/main" id="{8C51D1F8-18C7-4BF5-A556-87DFC7D106E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32166" y="5808974"/>
            <a:ext cx="548015" cy="548015"/>
          </a:xfrm>
          <a:prstGeom prst="rect">
            <a:avLst/>
          </a:prstGeom>
        </p:spPr>
      </p:pic>
      <p:sp>
        <p:nvSpPr>
          <p:cNvPr id="24" name="Tekstiruutu 4">
            <a:extLst>
              <a:ext uri="{FF2B5EF4-FFF2-40B4-BE49-F238E27FC236}">
                <a16:creationId xmlns:a16="http://schemas.microsoft.com/office/drawing/2014/main" id="{162C2681-8D6B-49FD-B2C4-5663FBBBE2BE}"/>
              </a:ext>
            </a:extLst>
          </p:cNvPr>
          <p:cNvSpPr txBox="1"/>
          <p:nvPr userDrawn="1"/>
        </p:nvSpPr>
        <p:spPr>
          <a:xfrm>
            <a:off x="1876312" y="5995675"/>
            <a:ext cx="4953000" cy="276999"/>
          </a:xfrm>
          <a:prstGeom prst="rect">
            <a:avLst/>
          </a:prstGeom>
          <a:noFill/>
        </p:spPr>
        <p:txBody>
          <a:bodyPr wrap="square" rtlCol="0">
            <a:spAutoFit/>
          </a:bodyPr>
          <a:lstStyle/>
          <a:p>
            <a:r>
              <a:rPr lang="fi-FI" sz="1200" b="1" kern="1200" dirty="0">
                <a:solidFill>
                  <a:schemeClr val="tx1"/>
                </a:solidFill>
                <a:effectLst/>
                <a:latin typeface="+mn-lt"/>
                <a:ea typeface="+mn-ea"/>
                <a:cs typeface="+mn-cs"/>
              </a:rPr>
              <a:t>Teknisiä vinkkejä digitaalisen työkalupohjan käyttämiseen:</a:t>
            </a:r>
          </a:p>
        </p:txBody>
      </p:sp>
      <p:sp>
        <p:nvSpPr>
          <p:cNvPr id="25" name="Tekstiruutu 4">
            <a:extLst>
              <a:ext uri="{FF2B5EF4-FFF2-40B4-BE49-F238E27FC236}">
                <a16:creationId xmlns:a16="http://schemas.microsoft.com/office/drawing/2014/main" id="{44A7F4C4-E3E5-4266-88A3-457C956F8BBF}"/>
              </a:ext>
            </a:extLst>
          </p:cNvPr>
          <p:cNvSpPr txBox="1"/>
          <p:nvPr userDrawn="1"/>
        </p:nvSpPr>
        <p:spPr>
          <a:xfrm>
            <a:off x="732075" y="886187"/>
            <a:ext cx="8281035" cy="461665"/>
          </a:xfrm>
          <a:prstGeom prst="rect">
            <a:avLst/>
          </a:prstGeom>
          <a:noFill/>
        </p:spPr>
        <p:txBody>
          <a:bodyPr wrap="square" rtlCol="0">
            <a:spAutoFit/>
          </a:bodyPr>
          <a:lstStyle/>
          <a:p>
            <a:pPr algn="just"/>
            <a:r>
              <a:rPr lang="fi-FI" sz="2400" b="0" kern="1200" dirty="0">
                <a:solidFill>
                  <a:schemeClr val="tx1"/>
                </a:solidFill>
                <a:effectLst/>
                <a:latin typeface="+mn-lt"/>
                <a:ea typeface="+mn-ea"/>
                <a:cs typeface="+mn-cs"/>
              </a:rPr>
              <a:t>Monitoimijuuskartan käyttöohje</a:t>
            </a:r>
          </a:p>
        </p:txBody>
      </p:sp>
      <p:grpSp>
        <p:nvGrpSpPr>
          <p:cNvPr id="2" name="Ryhmä 1">
            <a:extLst>
              <a:ext uri="{FF2B5EF4-FFF2-40B4-BE49-F238E27FC236}">
                <a16:creationId xmlns:a16="http://schemas.microsoft.com/office/drawing/2014/main" id="{570CAE61-119D-42A5-AAEB-70D7DE65CD58}"/>
              </a:ext>
            </a:extLst>
          </p:cNvPr>
          <p:cNvGrpSpPr>
            <a:grpSpLocks noChangeAspect="1"/>
          </p:cNvGrpSpPr>
          <p:nvPr userDrawn="1"/>
        </p:nvGrpSpPr>
        <p:grpSpPr>
          <a:xfrm>
            <a:off x="769911" y="7903994"/>
            <a:ext cx="8280000" cy="4557520"/>
            <a:chOff x="0" y="147217"/>
            <a:chExt cx="12192000" cy="6710783"/>
          </a:xfrm>
        </p:grpSpPr>
        <p:pic>
          <p:nvPicPr>
            <p:cNvPr id="10" name="Kuva 9" descr="Monitoimijuuskartta -työkalu - PowerPoint">
              <a:extLst>
                <a:ext uri="{FF2B5EF4-FFF2-40B4-BE49-F238E27FC236}">
                  <a16:creationId xmlns:a16="http://schemas.microsoft.com/office/drawing/2014/main" id="{7FC48CBD-E611-4841-B4CD-ECEC33D4D73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147217"/>
              <a:ext cx="12192000" cy="6563566"/>
            </a:xfrm>
            <a:prstGeom prst="rect">
              <a:avLst/>
            </a:prstGeom>
          </p:spPr>
        </p:pic>
        <p:sp>
          <p:nvSpPr>
            <p:cNvPr id="11" name="Ellipsi 10">
              <a:extLst>
                <a:ext uri="{FF2B5EF4-FFF2-40B4-BE49-F238E27FC236}">
                  <a16:creationId xmlns:a16="http://schemas.microsoft.com/office/drawing/2014/main" id="{E5C1FB8A-DE21-4BB8-827C-AF147D5CD703}"/>
                </a:ext>
              </a:extLst>
            </p:cNvPr>
            <p:cNvSpPr/>
            <p:nvPr userDrawn="1"/>
          </p:nvSpPr>
          <p:spPr>
            <a:xfrm>
              <a:off x="10477499" y="6318000"/>
              <a:ext cx="540000" cy="540000"/>
            </a:xfrm>
            <a:prstGeom prst="ellipse">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dirty="0">
                <a:latin typeface="Lato" panose="020F0502020204030203" pitchFamily="34" charset="0"/>
              </a:endParaRPr>
            </a:p>
          </p:txBody>
        </p:sp>
        <p:sp>
          <p:nvSpPr>
            <p:cNvPr id="12" name="Tekstiruutu 11">
              <a:extLst>
                <a:ext uri="{FF2B5EF4-FFF2-40B4-BE49-F238E27FC236}">
                  <a16:creationId xmlns:a16="http://schemas.microsoft.com/office/drawing/2014/main" id="{FAA534C8-64BE-4BDB-A7B6-571A2DF3C0DF}"/>
                </a:ext>
              </a:extLst>
            </p:cNvPr>
            <p:cNvSpPr txBox="1"/>
            <p:nvPr userDrawn="1"/>
          </p:nvSpPr>
          <p:spPr>
            <a:xfrm>
              <a:off x="10594729" y="5948668"/>
              <a:ext cx="359394" cy="369332"/>
            </a:xfrm>
            <a:prstGeom prst="rect">
              <a:avLst/>
            </a:prstGeom>
            <a:noFill/>
          </p:spPr>
          <p:txBody>
            <a:bodyPr wrap="none" rtlCol="0">
              <a:spAutoFit/>
            </a:bodyPr>
            <a:lstStyle/>
            <a:p>
              <a:r>
                <a:rPr lang="fi-FI" b="1" dirty="0">
                  <a:solidFill>
                    <a:srgbClr val="FF0000"/>
                  </a:solidFill>
                </a:rPr>
                <a:t>3.</a:t>
              </a:r>
            </a:p>
          </p:txBody>
        </p:sp>
        <p:sp>
          <p:nvSpPr>
            <p:cNvPr id="13" name="Ellipsi 12">
              <a:extLst>
                <a:ext uri="{FF2B5EF4-FFF2-40B4-BE49-F238E27FC236}">
                  <a16:creationId xmlns:a16="http://schemas.microsoft.com/office/drawing/2014/main" id="{072B0C4B-2163-4690-9645-9D60EE8B9361}"/>
                </a:ext>
              </a:extLst>
            </p:cNvPr>
            <p:cNvSpPr/>
            <p:nvPr userDrawn="1"/>
          </p:nvSpPr>
          <p:spPr>
            <a:xfrm>
              <a:off x="504824" y="393450"/>
              <a:ext cx="540000" cy="540000"/>
            </a:xfrm>
            <a:prstGeom prst="ellipse">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dirty="0">
                <a:latin typeface="Lato" panose="020F0502020204030203" pitchFamily="34" charset="0"/>
              </a:endParaRPr>
            </a:p>
          </p:txBody>
        </p:sp>
        <p:sp>
          <p:nvSpPr>
            <p:cNvPr id="14" name="Tekstiruutu 13">
              <a:extLst>
                <a:ext uri="{FF2B5EF4-FFF2-40B4-BE49-F238E27FC236}">
                  <a16:creationId xmlns:a16="http://schemas.microsoft.com/office/drawing/2014/main" id="{5702EC15-6138-4E97-AAC5-F51F0D49A966}"/>
                </a:ext>
              </a:extLst>
            </p:cNvPr>
            <p:cNvSpPr txBox="1"/>
            <p:nvPr userDrawn="1"/>
          </p:nvSpPr>
          <p:spPr>
            <a:xfrm>
              <a:off x="595127" y="971595"/>
              <a:ext cx="383438" cy="400110"/>
            </a:xfrm>
            <a:prstGeom prst="rect">
              <a:avLst/>
            </a:prstGeom>
            <a:noFill/>
          </p:spPr>
          <p:txBody>
            <a:bodyPr wrap="none" rtlCol="0">
              <a:spAutoFit/>
            </a:bodyPr>
            <a:lstStyle/>
            <a:p>
              <a:r>
                <a:rPr lang="fi-FI" sz="2000" b="1" dirty="0">
                  <a:solidFill>
                    <a:srgbClr val="FF0000"/>
                  </a:solidFill>
                </a:rPr>
                <a:t>1.</a:t>
              </a:r>
            </a:p>
          </p:txBody>
        </p:sp>
        <p:sp>
          <p:nvSpPr>
            <p:cNvPr id="16" name="Ellipsi 15">
              <a:extLst>
                <a:ext uri="{FF2B5EF4-FFF2-40B4-BE49-F238E27FC236}">
                  <a16:creationId xmlns:a16="http://schemas.microsoft.com/office/drawing/2014/main" id="{780851E4-1628-4F93-9F53-0E1709B4DBFB}"/>
                </a:ext>
              </a:extLst>
            </p:cNvPr>
            <p:cNvSpPr/>
            <p:nvPr userDrawn="1"/>
          </p:nvSpPr>
          <p:spPr>
            <a:xfrm>
              <a:off x="5826000" y="533400"/>
              <a:ext cx="540000" cy="540000"/>
            </a:xfrm>
            <a:prstGeom prst="ellipse">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400" dirty="0">
                <a:latin typeface="Lato" panose="020F0502020204030203" pitchFamily="34" charset="0"/>
              </a:endParaRPr>
            </a:p>
          </p:txBody>
        </p:sp>
        <p:sp>
          <p:nvSpPr>
            <p:cNvPr id="19" name="Tekstiruutu 18">
              <a:extLst>
                <a:ext uri="{FF2B5EF4-FFF2-40B4-BE49-F238E27FC236}">
                  <a16:creationId xmlns:a16="http://schemas.microsoft.com/office/drawing/2014/main" id="{5AED16B1-C2E0-4079-B15F-1F82346CC45F}"/>
                </a:ext>
              </a:extLst>
            </p:cNvPr>
            <p:cNvSpPr txBox="1"/>
            <p:nvPr userDrawn="1"/>
          </p:nvSpPr>
          <p:spPr>
            <a:xfrm>
              <a:off x="5904281" y="1073400"/>
              <a:ext cx="383438" cy="400110"/>
            </a:xfrm>
            <a:prstGeom prst="rect">
              <a:avLst/>
            </a:prstGeom>
            <a:noFill/>
          </p:spPr>
          <p:txBody>
            <a:bodyPr wrap="none" rtlCol="0">
              <a:spAutoFit/>
            </a:bodyPr>
            <a:lstStyle/>
            <a:p>
              <a:pPr algn="ctr"/>
              <a:r>
                <a:rPr lang="fi-FI" sz="2000" b="1" dirty="0">
                  <a:solidFill>
                    <a:srgbClr val="FF0000"/>
                  </a:solidFill>
                </a:rPr>
                <a:t>2.</a:t>
              </a:r>
            </a:p>
          </p:txBody>
        </p:sp>
      </p:grpSp>
    </p:spTree>
    <p:extLst>
      <p:ext uri="{BB962C8B-B14F-4D97-AF65-F5344CB8AC3E}">
        <p14:creationId xmlns:p14="http://schemas.microsoft.com/office/powerpoint/2010/main" val="3402634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8" name="Tekstiruutu 4">
            <a:extLst>
              <a:ext uri="{FF2B5EF4-FFF2-40B4-BE49-F238E27FC236}">
                <a16:creationId xmlns:a16="http://schemas.microsoft.com/office/drawing/2014/main" id="{60945E10-75A3-440F-9053-71608A2201EF}"/>
              </a:ext>
            </a:extLst>
          </p:cNvPr>
          <p:cNvSpPr txBox="1"/>
          <p:nvPr userDrawn="1"/>
        </p:nvSpPr>
        <p:spPr>
          <a:xfrm>
            <a:off x="1058426" y="2498487"/>
            <a:ext cx="7772400" cy="1169551"/>
          </a:xfrm>
          <a:prstGeom prst="rect">
            <a:avLst/>
          </a:prstGeom>
          <a:noFill/>
        </p:spPr>
        <p:txBody>
          <a:bodyPr wrap="square" rtlCol="0">
            <a:spAutoFit/>
          </a:bodyPr>
          <a:lstStyle/>
          <a:p>
            <a:r>
              <a:rPr lang="fi-FI" sz="1400" b="1" kern="1200" dirty="0">
                <a:solidFill>
                  <a:schemeClr val="tx1"/>
                </a:solidFill>
                <a:effectLst/>
                <a:latin typeface="+mn-lt"/>
                <a:ea typeface="+mn-ea"/>
                <a:cs typeface="+mn-cs"/>
              </a:rPr>
              <a:t>Viittausohje:</a:t>
            </a:r>
          </a:p>
          <a:p>
            <a:endParaRPr lang="fi-FI" sz="1400" kern="1200" dirty="0">
              <a:solidFill>
                <a:schemeClr val="tx1"/>
              </a:solidFill>
              <a:effectLst/>
              <a:latin typeface="+mn-lt"/>
              <a:ea typeface="+mn-ea"/>
              <a:cs typeface="+mn-cs"/>
            </a:endParaRPr>
          </a:p>
          <a:p>
            <a:r>
              <a:rPr lang="fi-FI" sz="1400" kern="1200" dirty="0">
                <a:solidFill>
                  <a:schemeClr val="tx1"/>
                </a:solidFill>
                <a:effectLst/>
                <a:latin typeface="+mn-lt"/>
                <a:ea typeface="+mn-ea"/>
                <a:cs typeface="+mn-cs"/>
              </a:rPr>
              <a:t>Laurila, M. (2020). Monitoimijuus sosiaali- ja terveydenhuollon palvelujärjestelmän kehittämisessä. Työkirja korkeakouluopetukseen ja täydennyskoulutukseen. </a:t>
            </a:r>
            <a:r>
              <a:rPr lang="en-GB" sz="1400" kern="1200" dirty="0">
                <a:solidFill>
                  <a:schemeClr val="tx1"/>
                </a:solidFill>
                <a:effectLst/>
                <a:latin typeface="+mn-lt"/>
                <a:ea typeface="+mn-ea"/>
                <a:cs typeface="+mn-cs"/>
              </a:rPr>
              <a:t>MUOVA Education 1/2020. Vaasa: Muotoilukeskus MUOVA, Vaasan ammattikorkeakoulu. </a:t>
            </a:r>
            <a:r>
              <a:rPr lang="fi-FI" sz="1400" kern="1200" dirty="0">
                <a:solidFill>
                  <a:schemeClr val="tx1"/>
                </a:solidFill>
                <a:effectLst/>
                <a:latin typeface="+mn-lt"/>
                <a:ea typeface="+mn-ea"/>
                <a:cs typeface="+mn-cs"/>
              </a:rPr>
              <a:t>Haettu [päivämäärä] osoitteesta [URL].</a:t>
            </a:r>
          </a:p>
        </p:txBody>
      </p:sp>
      <p:sp>
        <p:nvSpPr>
          <p:cNvPr id="9" name="Suorakulmio 8">
            <a:extLst>
              <a:ext uri="{FF2B5EF4-FFF2-40B4-BE49-F238E27FC236}">
                <a16:creationId xmlns:a16="http://schemas.microsoft.com/office/drawing/2014/main" id="{18AD089B-8E7C-4294-906B-F829D9AFF35B}"/>
              </a:ext>
            </a:extLst>
          </p:cNvPr>
          <p:cNvSpPr/>
          <p:nvPr userDrawn="1"/>
        </p:nvSpPr>
        <p:spPr>
          <a:xfrm>
            <a:off x="2011806" y="12001381"/>
            <a:ext cx="7181957" cy="523220"/>
          </a:xfrm>
          <a:prstGeom prst="rect">
            <a:avLst/>
          </a:prstGeom>
        </p:spPr>
        <p:txBody>
          <a:bodyPr wrap="square">
            <a:spAutoFit/>
          </a:bodyPr>
          <a:lstStyle/>
          <a:p>
            <a:r>
              <a:rPr lang="fi-FI" sz="1400" b="0" dirty="0">
                <a:latin typeface="+mn-lt"/>
              </a:rPr>
              <a:t>Monitoimijuuskartta on lisensoitu </a:t>
            </a:r>
          </a:p>
          <a:p>
            <a:r>
              <a:rPr lang="fi-FI" sz="1400" u="sng" dirty="0">
                <a:solidFill>
                  <a:srgbClr val="0000FF"/>
                </a:solidFill>
                <a:latin typeface="+mn-lt"/>
              </a:rPr>
              <a:t>Creative Commons Nimeä-JaaSamoin 4.0 Kansainvälinen -lisenssillä</a:t>
            </a:r>
            <a:r>
              <a:rPr lang="fi-FI" sz="1400" dirty="0">
                <a:latin typeface="+mn-lt"/>
              </a:rPr>
              <a:t>.</a:t>
            </a:r>
          </a:p>
        </p:txBody>
      </p:sp>
      <p:pic>
        <p:nvPicPr>
          <p:cNvPr id="10" name="Picture 2" descr="Creative Commons -lisenssi">
            <a:extLst>
              <a:ext uri="{FF2B5EF4-FFF2-40B4-BE49-F238E27FC236}">
                <a16:creationId xmlns:a16="http://schemas.microsoft.com/office/drawing/2014/main" id="{CE5ADA10-FBB2-4629-B7A4-5194749B4EA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103" y="12071683"/>
            <a:ext cx="1080000" cy="380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14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fi-FI"/>
              <a:t>Muokkaa perustyyl. napsautt.</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fi-FI"/>
              <a:t>Muokkaa alaotsikon perustyyliä napsautt.</a:t>
            </a:r>
            <a:endParaRPr lang="en-US" dirty="0"/>
          </a:p>
        </p:txBody>
      </p:sp>
    </p:spTree>
    <p:extLst>
      <p:ext uri="{BB962C8B-B14F-4D97-AF65-F5344CB8AC3E}">
        <p14:creationId xmlns:p14="http://schemas.microsoft.com/office/powerpoint/2010/main" val="1546009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6" name="Footer Placeholder 5"/>
          <p:cNvSpPr>
            <a:spLocks noGrp="1"/>
          </p:cNvSpPr>
          <p:nvPr>
            <p:ph type="ftr" sz="quarter" idx="11"/>
          </p:nvPr>
        </p:nvSpPr>
        <p:spPr/>
        <p:txBody>
          <a:bodyPr/>
          <a:lstStyle/>
          <a:p>
            <a:endParaRPr lang="fi-FI" dirty="0"/>
          </a:p>
        </p:txBody>
      </p:sp>
      <p:sp>
        <p:nvSpPr>
          <p:cNvPr id="7" name="Slide Number Placeholder 6"/>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2813585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fi-FI"/>
              <a:t>Muokkaa perustyyl. napsautt.</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fi-FI"/>
              <a:t>Muokkaa tekstin perustyylejä</a:t>
            </a:r>
          </a:p>
        </p:txBody>
      </p:sp>
      <p:sp>
        <p:nvSpPr>
          <p:cNvPr id="4" name="Content Placeholder 3"/>
          <p:cNvSpPr>
            <a:spLocks noGrp="1"/>
          </p:cNvSpPr>
          <p:nvPr>
            <p:ph sz="half" idx="2"/>
          </p:nvPr>
        </p:nvSpPr>
        <p:spPr>
          <a:xfrm>
            <a:off x="661334" y="4676140"/>
            <a:ext cx="4061757" cy="68778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fi-FI"/>
              <a:t>Muokkaa tekstin perustyylejä</a:t>
            </a:r>
          </a:p>
        </p:txBody>
      </p:sp>
      <p:sp>
        <p:nvSpPr>
          <p:cNvPr id="6" name="Content Placeholder 5"/>
          <p:cNvSpPr>
            <a:spLocks noGrp="1"/>
          </p:cNvSpPr>
          <p:nvPr>
            <p:ph sz="quarter" idx="4"/>
          </p:nvPr>
        </p:nvSpPr>
        <p:spPr>
          <a:xfrm>
            <a:off x="4860608" y="4676140"/>
            <a:ext cx="4081761" cy="68778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8" name="Footer Placeholder 7"/>
          <p:cNvSpPr>
            <a:spLocks noGrp="1"/>
          </p:cNvSpPr>
          <p:nvPr>
            <p:ph type="ftr" sz="quarter" idx="11"/>
          </p:nvPr>
        </p:nvSpPr>
        <p:spPr/>
        <p:txBody>
          <a:bodyPr/>
          <a:lstStyle/>
          <a:p>
            <a:endParaRPr lang="fi-FI" dirty="0"/>
          </a:p>
        </p:txBody>
      </p:sp>
      <p:sp>
        <p:nvSpPr>
          <p:cNvPr id="9" name="Slide Number Placeholder 8"/>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400800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4" name="Footer Placeholder 3"/>
          <p:cNvSpPr>
            <a:spLocks noGrp="1"/>
          </p:cNvSpPr>
          <p:nvPr>
            <p:ph type="ftr" sz="quarter" idx="11"/>
          </p:nvPr>
        </p:nvSpPr>
        <p:spPr/>
        <p:txBody>
          <a:bodyPr/>
          <a:lstStyle/>
          <a:p>
            <a:endParaRPr lang="fi-FI" dirty="0"/>
          </a:p>
        </p:txBody>
      </p:sp>
      <p:sp>
        <p:nvSpPr>
          <p:cNvPr id="5" name="Slide Number Placeholder 4"/>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897379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fi-FI"/>
              <a:t>Muokkaa perustyyl. napsautt.</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fi-FI"/>
              <a:t>Muokkaa tekstin perustyylejä</a:t>
            </a:r>
          </a:p>
        </p:txBody>
      </p:sp>
      <p:sp>
        <p:nvSpPr>
          <p:cNvPr id="5" name="Date Placeholder 4"/>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6" name="Footer Placeholder 5"/>
          <p:cNvSpPr>
            <a:spLocks noGrp="1"/>
          </p:cNvSpPr>
          <p:nvPr>
            <p:ph type="ftr" sz="quarter" idx="11"/>
          </p:nvPr>
        </p:nvSpPr>
        <p:spPr/>
        <p:txBody>
          <a:bodyPr/>
          <a:lstStyle/>
          <a:p>
            <a:endParaRPr lang="fi-FI" dirty="0"/>
          </a:p>
        </p:txBody>
      </p:sp>
      <p:sp>
        <p:nvSpPr>
          <p:cNvPr id="7" name="Slide Number Placeholder 6"/>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2386228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fi-FI"/>
              <a:t>Muokkaa perustyyl. napsautt.</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fi-FI" dirty="0"/>
              <a:t>Lisää kuva napsauttamalla kuvaketta</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fi-FI"/>
              <a:t>Muokkaa tekstin perustyylejä</a:t>
            </a:r>
          </a:p>
        </p:txBody>
      </p:sp>
      <p:sp>
        <p:nvSpPr>
          <p:cNvPr id="5" name="Date Placeholder 4"/>
          <p:cNvSpPr>
            <a:spLocks noGrp="1"/>
          </p:cNvSpPr>
          <p:nvPr>
            <p:ph type="dt" sz="half" idx="10"/>
          </p:nvPr>
        </p:nvSpPr>
        <p:spPr/>
        <p:txBody>
          <a:bodyPr/>
          <a:lstStyle/>
          <a:p>
            <a:fld id="{73B19C4A-B67D-4FC6-9615-F0A3E6391F46}" type="datetimeFigureOut">
              <a:rPr lang="fi-FI" smtClean="0"/>
              <a:pPr/>
              <a:t>5.10.2020</a:t>
            </a:fld>
            <a:endParaRPr lang="fi-FI" dirty="0"/>
          </a:p>
        </p:txBody>
      </p:sp>
      <p:sp>
        <p:nvSpPr>
          <p:cNvPr id="6" name="Footer Placeholder 5"/>
          <p:cNvSpPr>
            <a:spLocks noGrp="1"/>
          </p:cNvSpPr>
          <p:nvPr>
            <p:ph type="ftr" sz="quarter" idx="11"/>
          </p:nvPr>
        </p:nvSpPr>
        <p:spPr/>
        <p:txBody>
          <a:bodyPr/>
          <a:lstStyle/>
          <a:p>
            <a:endParaRPr lang="fi-FI" dirty="0"/>
          </a:p>
        </p:txBody>
      </p:sp>
      <p:sp>
        <p:nvSpPr>
          <p:cNvPr id="7" name="Slide Number Placeholder 6"/>
          <p:cNvSpPr>
            <a:spLocks noGrp="1"/>
          </p:cNvSpPr>
          <p:nvPr>
            <p:ph type="sldNum" sz="quarter" idx="12"/>
          </p:nvPr>
        </p:nvSpPr>
        <p:spPr/>
        <p:txBody>
          <a:bodyPr/>
          <a:lstStyle/>
          <a:p>
            <a:fld id="{25545907-CD1B-40DD-8C2E-3C8FD03C5F0D}" type="slidenum">
              <a:rPr lang="fi-FI" smtClean="0"/>
              <a:pPr/>
              <a:t>‹#›</a:t>
            </a:fld>
            <a:endParaRPr lang="fi-FI" dirty="0"/>
          </a:p>
        </p:txBody>
      </p:sp>
    </p:spTree>
    <p:extLst>
      <p:ext uri="{BB962C8B-B14F-4D97-AF65-F5344CB8AC3E}">
        <p14:creationId xmlns:p14="http://schemas.microsoft.com/office/powerpoint/2010/main" val="3390735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uorakulmio 6">
            <a:extLst>
              <a:ext uri="{FF2B5EF4-FFF2-40B4-BE49-F238E27FC236}">
                <a16:creationId xmlns:a16="http://schemas.microsoft.com/office/drawing/2014/main" id="{7A841314-16D1-458A-9173-BBF37E18FAD0}"/>
              </a:ext>
            </a:extLst>
          </p:cNvPr>
          <p:cNvSpPr/>
          <p:nvPr userDrawn="1"/>
        </p:nvSpPr>
        <p:spPr>
          <a:xfrm>
            <a:off x="8367823" y="0"/>
            <a:ext cx="1233377" cy="1271269"/>
          </a:xfrm>
          <a:prstGeom prst="rect">
            <a:avLst/>
          </a:prstGeom>
          <a:solidFill>
            <a:srgbClr val="ED820A"/>
          </a:solidFill>
          <a:ln>
            <a:solidFill>
              <a:srgbClr val="ED82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73B19C4A-B67D-4FC6-9615-F0A3E6391F46}" type="datetimeFigureOut">
              <a:rPr lang="fi-FI" smtClean="0"/>
              <a:pPr/>
              <a:t>5.10.2020</a:t>
            </a:fld>
            <a:endParaRPr lang="fi-FI" dirty="0"/>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fi-FI" dirty="0"/>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25545907-CD1B-40DD-8C2E-3C8FD03C5F0D}" type="slidenum">
              <a:rPr lang="fi-FI" smtClean="0"/>
              <a:pPr/>
              <a:t>‹#›</a:t>
            </a:fld>
            <a:endParaRPr lang="fi-FI" dirty="0"/>
          </a:p>
        </p:txBody>
      </p:sp>
      <p:pic>
        <p:nvPicPr>
          <p:cNvPr id="10"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500027" y="165161"/>
            <a:ext cx="972786" cy="974272"/>
          </a:xfrm>
          <a:prstGeom prst="rect">
            <a:avLst/>
          </a:prstGeom>
        </p:spPr>
      </p:pic>
      <p:pic>
        <p:nvPicPr>
          <p:cNvPr id="11" name="Picture 6">
            <a:extLst>
              <a:ext uri="{FF2B5EF4-FFF2-40B4-BE49-F238E27FC236}">
                <a16:creationId xmlns:a16="http://schemas.microsoft.com/office/drawing/2014/main" id="{8CB544E5-B8EC-4E79-913A-64EE8725707F}"/>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88052" y="12616134"/>
            <a:ext cx="9313148" cy="185466"/>
          </a:xfrm>
          <a:prstGeom prst="rect">
            <a:avLst/>
          </a:prstGeom>
        </p:spPr>
      </p:pic>
      <p:sp>
        <p:nvSpPr>
          <p:cNvPr id="12" name="Suorakulmio 11">
            <a:extLst>
              <a:ext uri="{FF2B5EF4-FFF2-40B4-BE49-F238E27FC236}">
                <a16:creationId xmlns:a16="http://schemas.microsoft.com/office/drawing/2014/main" id="{CCF4D9CF-2651-4CA8-923F-672D6CBC05AE}"/>
              </a:ext>
            </a:extLst>
          </p:cNvPr>
          <p:cNvSpPr/>
          <p:nvPr userDrawn="1"/>
        </p:nvSpPr>
        <p:spPr>
          <a:xfrm>
            <a:off x="0" y="12120033"/>
            <a:ext cx="413697" cy="681567"/>
          </a:xfrm>
          <a:prstGeom prst="rect">
            <a:avLst/>
          </a:prstGeom>
          <a:solidFill>
            <a:srgbClr val="ED820A"/>
          </a:solidFill>
          <a:ln>
            <a:solidFill>
              <a:srgbClr val="ED82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3" name="TextBox 8">
            <a:extLst>
              <a:ext uri="{FF2B5EF4-FFF2-40B4-BE49-F238E27FC236}">
                <a16:creationId xmlns:a16="http://schemas.microsoft.com/office/drawing/2014/main" id="{C1FB4FE6-0A39-43B1-BB29-B5E5A7BE5039}"/>
              </a:ext>
            </a:extLst>
          </p:cNvPr>
          <p:cNvSpPr txBox="1"/>
          <p:nvPr userDrawn="1"/>
        </p:nvSpPr>
        <p:spPr>
          <a:xfrm>
            <a:off x="7884063" y="12570367"/>
            <a:ext cx="1384866" cy="276999"/>
          </a:xfrm>
          <a:prstGeom prst="rect">
            <a:avLst/>
          </a:prstGeom>
          <a:noFill/>
        </p:spPr>
        <p:txBody>
          <a:bodyPr wrap="none" rtlCol="0">
            <a:spAutoFit/>
          </a:bodyPr>
          <a:lstStyle/>
          <a:p>
            <a:r>
              <a:rPr lang="fi-FI" sz="1200" dirty="0">
                <a:solidFill>
                  <a:schemeClr val="bg1"/>
                </a:solidFill>
                <a:latin typeface="FoundryFormSansBookOSF" panose="02000003050000020004" pitchFamily="2" charset="0"/>
              </a:rPr>
              <a:t>www.sotepeda247.fi</a:t>
            </a:r>
          </a:p>
        </p:txBody>
      </p:sp>
    </p:spTree>
    <p:extLst>
      <p:ext uri="{BB962C8B-B14F-4D97-AF65-F5344CB8AC3E}">
        <p14:creationId xmlns:p14="http://schemas.microsoft.com/office/powerpoint/2010/main" val="352448393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5" r:id="rId3"/>
    <p:sldLayoutId id="2147483689" r:id="rId4"/>
    <p:sldLayoutId id="2147483692" r:id="rId5"/>
    <p:sldLayoutId id="2147483693" r:id="rId6"/>
    <p:sldLayoutId id="2147483694" r:id="rId7"/>
    <p:sldLayoutId id="2147483696" r:id="rId8"/>
    <p:sldLayoutId id="2147483697" r:id="rId9"/>
    <p:sldLayoutId id="2147483698" r:id="rId10"/>
    <p:sldLayoutId id="2147483699"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2475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4004262"/>
      </p:ext>
    </p:extLst>
  </p:cSld>
  <p:clrMapOvr>
    <a:masterClrMapping/>
  </p:clrMapOvr>
</p:sld>
</file>

<file path=ppt/theme/theme1.xml><?xml version="1.0" encoding="utf-8"?>
<a:theme xmlns:a="http://schemas.openxmlformats.org/drawingml/2006/main" name="Office Theme">
  <a:themeElements>
    <a:clrScheme name="Office-te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339D7F02396A848A79ABE04E21ECBB8" ma:contentTypeVersion="3" ma:contentTypeDescription="Create a new document." ma:contentTypeScope="" ma:versionID="56f6833fac12ce0a22a833930da65b03">
  <xsd:schema xmlns:xsd="http://www.w3.org/2001/XMLSchema" xmlns:xs="http://www.w3.org/2001/XMLSchema" xmlns:p="http://schemas.microsoft.com/office/2006/metadata/properties" xmlns:ns2="f73a1c2e-a564-4d03-80e7-61673e06a8b6" targetNamespace="http://schemas.microsoft.com/office/2006/metadata/properties" ma:root="true" ma:fieldsID="2136f65f505fade12e67fc9fb8c9f329" ns2:_="">
    <xsd:import namespace="f73a1c2e-a564-4d03-80e7-61673e06a8b6"/>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3a1c2e-a564-4d03-80e7-61673e06a8b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6DA086-1CF5-4549-8CF8-3CCE6F4C3F49}">
  <ds:schemaRefs>
    <ds:schemaRef ds:uri="http://schemas.microsoft.com/sharepoint/v3/contenttype/forms"/>
  </ds:schemaRefs>
</ds:datastoreItem>
</file>

<file path=customXml/itemProps2.xml><?xml version="1.0" encoding="utf-8"?>
<ds:datastoreItem xmlns:ds="http://schemas.openxmlformats.org/officeDocument/2006/customXml" ds:itemID="{66A29209-18F3-44FE-8A36-7341A19E65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3a1c2e-a564-4d03-80e7-61673e06a8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7F56741-7EF6-4702-8F14-9DCF0CFAB991}">
  <ds:schemaRefs>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dcmitype/"/>
    <ds:schemaRef ds:uri="http://schemas.openxmlformats.org/package/2006/metadata/core-properties"/>
    <ds:schemaRef ds:uri="f73a1c2e-a564-4d03-80e7-61673e06a8b6"/>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15101</TotalTime>
  <Words>0</Words>
  <Application>Microsoft Office PowerPoint</Application>
  <PresentationFormat>A3-paperi (297 x 420 mm)</PresentationFormat>
  <Paragraphs>0</Paragraphs>
  <Slides>2</Slides>
  <Notes>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2</vt:i4>
      </vt:variant>
    </vt:vector>
  </HeadingPairs>
  <TitlesOfParts>
    <vt:vector size="10" baseType="lpstr">
      <vt:lpstr>Arial</vt:lpstr>
      <vt:lpstr>Calibri</vt:lpstr>
      <vt:lpstr>Calibri Light</vt:lpstr>
      <vt:lpstr>FoundryFormSansBookOSF</vt:lpstr>
      <vt:lpstr>Lato</vt:lpstr>
      <vt:lpstr>Symbol</vt:lpstr>
      <vt:lpstr>Times New Roman</vt:lpstr>
      <vt:lpstr>Office Theme</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Laurila, Marianne</dc:creator>
  <cp:lastModifiedBy>Laurila, Marianne</cp:lastModifiedBy>
  <cp:revision>85</cp:revision>
  <cp:lastPrinted>2020-01-21T13:57:05Z</cp:lastPrinted>
  <dcterms:created xsi:type="dcterms:W3CDTF">2018-11-08T08:11:48Z</dcterms:created>
  <dcterms:modified xsi:type="dcterms:W3CDTF">2020-10-05T15:08:42Z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0x0101005339D7F02396A848A79ABE04E21ECBB8</vt:lpwstr>
  </property>
</Properties>
</file>