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1" r:id="rId4"/>
  </p:sldMasterIdLst>
  <p:notesMasterIdLst>
    <p:notesMasterId r:id="rId14"/>
  </p:notesMasterIdLst>
  <p:handoutMasterIdLst>
    <p:handoutMasterId r:id="rId15"/>
  </p:handoutMasterIdLst>
  <p:sldIdLst>
    <p:sldId id="678" r:id="rId5"/>
    <p:sldId id="654" r:id="rId6"/>
    <p:sldId id="666" r:id="rId7"/>
    <p:sldId id="665" r:id="rId8"/>
    <p:sldId id="775" r:id="rId9"/>
    <p:sldId id="779" r:id="rId10"/>
    <p:sldId id="780" r:id="rId11"/>
    <p:sldId id="781" r:id="rId12"/>
    <p:sldId id="671" r:id="rId13"/>
  </p:sldIdLst>
  <p:sldSz cx="9144000" cy="5143500" type="screen16x9"/>
  <p:notesSz cx="6797675" cy="9928225"/>
  <p:defaultTextStyle>
    <a:defPPr>
      <a:defRPr lang="fi-FI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363815-9B84-1342-86E8-D6502761D960}" name="Miettinen-Battistini, Maria" initials="MM" userId="S::miba@vamk.fi::67740dda-9a9a-451f-9216-2b40f7f20470" providerId="AD"/>
  <p188:author id="{DCD04C79-ADA4-2966-85A5-780FE9AECC5C}" name="Pernaa, Hanna-Kaisa" initials="PH" userId="S::hkp@vamk.fi::25da3c97-d3fb-4ada-bfd6-39e449d7ae18" providerId="AD"/>
  <p188:author id="{CC356F7E-21F1-8963-762C-2CF615319AE6}" name="Eronen, Sanna" initials="ES" userId="S::sae@vamk.fi::5413668c-8656-445a-aaa1-d8857720be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03"/>
    <a:srgbClr val="81156A"/>
    <a:srgbClr val="306FA9"/>
    <a:srgbClr val="D10074"/>
    <a:srgbClr val="D64120"/>
    <a:srgbClr val="94C61A"/>
    <a:srgbClr val="0092D2"/>
    <a:srgbClr val="CC006A"/>
    <a:srgbClr val="EA967A"/>
    <a:srgbClr val="E8A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6" autoAdjust="0"/>
    <p:restoredTop sz="47007"/>
  </p:normalViewPr>
  <p:slideViewPr>
    <p:cSldViewPr snapToGrid="0">
      <p:cViewPr varScale="1">
        <p:scale>
          <a:sx n="75" d="100"/>
          <a:sy n="75" d="100"/>
        </p:scale>
        <p:origin x="230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CC3E-8269-B04C-9979-CAEC626372E2}" type="datetimeFigureOut">
              <a:rPr lang="fi-FI" smtClean="0"/>
              <a:t>27.6.2025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CD51-47C8-6349-82AF-1F1661C225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02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B08E-E981-6649-85CB-F451815BCC27}" type="datetimeFigureOut">
              <a:rPr lang="fi-FI" smtClean="0"/>
              <a:t>27.6.2025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F819-43F0-3246-9D96-F7758EDA62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395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5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51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8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200" b="1" dirty="0"/>
              <a:t>Hopsaus</a:t>
            </a:r>
            <a:r>
              <a:rPr lang="en-FI" sz="1200" dirty="0"/>
              <a:t> eli henkilökohtainen opintojenohjaus, jossa valintaan sopivat opintojaksot väyläohjaajan kanssa</a:t>
            </a:r>
            <a:br>
              <a:rPr lang="en-FI" sz="1200" dirty="0"/>
            </a:br>
            <a:endParaRPr lang="en-FI" sz="1200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31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83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F65C-A9C3-CC2B-052C-EE4CE2638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5F28E-5198-3572-9A8C-1075EC438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02A57-54FA-81FA-2539-E4D7C6466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C0608-EE31-D373-C7E4-0673AD66F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3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in a trench coat&#10;&#10;Description automatically generated">
            <a:extLst>
              <a:ext uri="{FF2B5EF4-FFF2-40B4-BE49-F238E27FC236}">
                <a16:creationId xmlns:a16="http://schemas.microsoft.com/office/drawing/2014/main" id="{264D3269-B7D3-4CAF-8A16-59E6EC5AB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629" y="0"/>
            <a:ext cx="6803371" cy="5187986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0" y="-44671"/>
            <a:ext cx="5839651" cy="5232842"/>
          </a:xfrm>
          <a:custGeom>
            <a:avLst/>
            <a:gdLst>
              <a:gd name="connsiteX0" fmla="*/ 5839651 w 5839651"/>
              <a:gd name="connsiteY0" fmla="*/ 38289 h 5232842"/>
              <a:gd name="connsiteX1" fmla="*/ 2335861 w 5839651"/>
              <a:gd name="connsiteY1" fmla="*/ 5232842 h 5232842"/>
              <a:gd name="connsiteX2" fmla="*/ 0 w 5839651"/>
              <a:gd name="connsiteY2" fmla="*/ 5232842 h 5232842"/>
              <a:gd name="connsiteX3" fmla="*/ 0 w 5839651"/>
              <a:gd name="connsiteY3" fmla="*/ 0 h 5232842"/>
              <a:gd name="connsiteX4" fmla="*/ 5839651 w 5839651"/>
              <a:gd name="connsiteY4" fmla="*/ 38289 h 52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651" h="5232842">
                <a:moveTo>
                  <a:pt x="5839651" y="38289"/>
                </a:moveTo>
                <a:lnTo>
                  <a:pt x="2335861" y="5232842"/>
                </a:lnTo>
                <a:lnTo>
                  <a:pt x="0" y="5232842"/>
                </a:lnTo>
                <a:lnTo>
                  <a:pt x="0" y="0"/>
                </a:lnTo>
                <a:lnTo>
                  <a:pt x="5839651" y="38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1" y="1697642"/>
            <a:ext cx="3772914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all" baseline="0">
                <a:solidFill>
                  <a:srgbClr val="81156A"/>
                </a:solidFill>
              </a:defRPr>
            </a:lvl1pPr>
          </a:lstStyle>
          <a:p>
            <a:r>
              <a:rPr lang="fi-FI"/>
              <a:t>Otsikko tähän 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7092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/>
              <a:t>Muutaman sanan Ingressi tai tekijän nimi yms.</a:t>
            </a:r>
            <a:endParaRPr lang="fi-FI"/>
          </a:p>
        </p:txBody>
      </p:sp>
      <p:sp>
        <p:nvSpPr>
          <p:cNvPr id="3" name="Freeform 2"/>
          <p:cNvSpPr/>
          <p:nvPr userDrawn="1"/>
        </p:nvSpPr>
        <p:spPr>
          <a:xfrm>
            <a:off x="2340629" y="2156767"/>
            <a:ext cx="4090946" cy="3031219"/>
          </a:xfrm>
          <a:custGeom>
            <a:avLst/>
            <a:gdLst>
              <a:gd name="connsiteX0" fmla="*/ 2042282 w 4090946"/>
              <a:gd name="connsiteY0" fmla="*/ 0 h 3031219"/>
              <a:gd name="connsiteX1" fmla="*/ 4090946 w 4090946"/>
              <a:gd name="connsiteY1" fmla="*/ 3031219 h 3031219"/>
              <a:gd name="connsiteX2" fmla="*/ 0 w 4090946"/>
              <a:gd name="connsiteY2" fmla="*/ 3031219 h 3031219"/>
              <a:gd name="connsiteX3" fmla="*/ 2042282 w 4090946"/>
              <a:gd name="connsiteY3" fmla="*/ 0 h 30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46" h="3031219">
                <a:moveTo>
                  <a:pt x="2042282" y="0"/>
                </a:moveTo>
                <a:lnTo>
                  <a:pt x="4090946" y="3031219"/>
                </a:lnTo>
                <a:lnTo>
                  <a:pt x="0" y="3031219"/>
                </a:lnTo>
                <a:lnTo>
                  <a:pt x="2042282" y="0"/>
                </a:lnTo>
                <a:close/>
              </a:path>
            </a:pathLst>
          </a:custGeom>
          <a:solidFill>
            <a:srgbClr val="81156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4E3C1A0C-F84A-E954-0B75-F8D0B7B44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EFFAC-477D-F63D-1775-15B365547BAB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3A0DB-1805-51DB-8442-DB0B9994B2C8}"/>
              </a:ext>
            </a:extLst>
          </p:cNvPr>
          <p:cNvSpPr txBox="1"/>
          <p:nvPr userDrawn="1"/>
        </p:nvSpPr>
        <p:spPr>
          <a:xfrm>
            <a:off x="1909823" y="-671332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FI" sz="80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9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8A8585-1F6D-3E48-DE7F-EC5A3229D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" r="33269" b="9565"/>
          <a:stretch/>
        </p:blipFill>
        <p:spPr>
          <a:xfrm>
            <a:off x="0" y="-4500"/>
            <a:ext cx="9180000" cy="5184000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0" y="1697642"/>
            <a:ext cx="3493015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</a:t>
            </a:r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49627"/>
            <a:ext cx="1011237" cy="545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7B733226-9FBC-0D7A-E068-AFD7AC085A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3891" y="3354138"/>
            <a:ext cx="2868896" cy="163195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8730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16008743-A20D-F5C1-3081-E497E5C94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0227"/>
          <a:stretch/>
        </p:blipFill>
        <p:spPr>
          <a:xfrm>
            <a:off x="-2045" y="0"/>
            <a:ext cx="9180372" cy="548805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2" y="134785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283567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pic>
        <p:nvPicPr>
          <p:cNvPr id="16" name="Kuva 10" descr="VAMK_logo_WHITE_M.png">
            <a:extLst>
              <a:ext uri="{FF2B5EF4-FFF2-40B4-BE49-F238E27FC236}">
                <a16:creationId xmlns:a16="http://schemas.microsoft.com/office/drawing/2014/main" id="{2BAB0E79-F382-3965-FFB3-1077D2112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49627"/>
            <a:ext cx="1011237" cy="54536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885BA-E4C6-F162-3A14-455B35910E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3891" y="3004348"/>
            <a:ext cx="2868896" cy="163195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9322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A6884E3-6C88-6D1E-76ED-BDA8D4836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" r="29703" b="-114"/>
          <a:stretch/>
        </p:blipFill>
        <p:spPr>
          <a:xfrm>
            <a:off x="0" y="0"/>
            <a:ext cx="9204001" cy="5461295"/>
          </a:xfrm>
          <a:prstGeom prst="rect">
            <a:avLst/>
          </a:prstGeom>
        </p:spPr>
      </p:pic>
      <p:pic>
        <p:nvPicPr>
          <p:cNvPr id="7" name="Kuva 10" descr="VAMK_logo_WHITE_M.png">
            <a:extLst>
              <a:ext uri="{FF2B5EF4-FFF2-40B4-BE49-F238E27FC236}">
                <a16:creationId xmlns:a16="http://schemas.microsoft.com/office/drawing/2014/main" id="{EC5BABFD-7CE0-566E-362E-8108C1BB5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49627"/>
            <a:ext cx="1011237" cy="545365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9EA40FB-AC87-572F-8B81-C75B21E6E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92" y="134785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6B3A5-AE6B-DDEF-A260-5A500B0936DE}"/>
              </a:ext>
            </a:extLst>
          </p:cNvPr>
          <p:cNvSpPr/>
          <p:nvPr userDrawn="1"/>
        </p:nvSpPr>
        <p:spPr>
          <a:xfrm flipV="1">
            <a:off x="503891" y="283567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04B099-DE82-1C65-25B1-BA599AFB29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3891" y="3004348"/>
            <a:ext cx="2868896" cy="163195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9444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28419C7-0241-9525-706D-9D51C2BB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" r="30000"/>
          <a:stretch/>
        </p:blipFill>
        <p:spPr>
          <a:xfrm>
            <a:off x="0" y="0"/>
            <a:ext cx="9152370" cy="5461552"/>
          </a:xfrm>
          <a:prstGeom prst="rect">
            <a:avLst/>
          </a:prstGeom>
        </p:spPr>
      </p:pic>
      <p:pic>
        <p:nvPicPr>
          <p:cNvPr id="7" name="Kuva 10" descr="VAMK_logo_WHITE_M.png">
            <a:extLst>
              <a:ext uri="{FF2B5EF4-FFF2-40B4-BE49-F238E27FC236}">
                <a16:creationId xmlns:a16="http://schemas.microsoft.com/office/drawing/2014/main" id="{F007B818-08C8-8608-B9F6-B2D9B2C890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49627"/>
            <a:ext cx="1011237" cy="545365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9B5F49F5-9141-4E74-8979-707BFA8C7D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92" y="134785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B880-5281-465C-6B12-87A92D23302B}"/>
              </a:ext>
            </a:extLst>
          </p:cNvPr>
          <p:cNvSpPr/>
          <p:nvPr userDrawn="1"/>
        </p:nvSpPr>
        <p:spPr>
          <a:xfrm flipV="1">
            <a:off x="503891" y="283567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E3212BA-A32A-F7D5-5600-EFA825B9FB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3891" y="3004348"/>
            <a:ext cx="2868896" cy="163195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058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1" hasCustomPrompt="1"/>
          </p:nvPr>
        </p:nvSpPr>
        <p:spPr>
          <a:xfrm>
            <a:off x="4648202" y="1207230"/>
            <a:ext cx="4038599" cy="3568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457202" y="1207230"/>
            <a:ext cx="4038599" cy="3568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7A890CD-28AC-F844-AEDC-32F4999A34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err="1"/>
              <a:t>Otsikko</a:t>
            </a:r>
            <a:r>
              <a:rPr lang="id-ID"/>
              <a:t> </a:t>
            </a:r>
            <a:r>
              <a:rPr lang="id-ID" err="1"/>
              <a:t>tähän</a:t>
            </a:r>
            <a:r>
              <a:rPr lang="id-ID"/>
              <a:t> </a:t>
            </a:r>
            <a:r>
              <a:rPr lang="id-ID" err="1"/>
              <a:t>näin</a:t>
            </a:r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82210-597C-6F4F-4818-E87C40A15FF1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177F2C4-40AE-9B04-0DC5-71F1995F9C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Vaasan ammattikorkeakoulu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FA51830-0D1C-E1DE-B2C2-1CCEFDE62EE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368400C7-6482-A142-ABDF-6167867137BB}" type="datetime1">
              <a:rPr lang="fi-FI" smtClean="0"/>
              <a:t>27.6.2025</a:t>
            </a:fld>
            <a:endParaRPr lang="fi-FI"/>
          </a:p>
        </p:txBody>
      </p:sp>
      <p:pic>
        <p:nvPicPr>
          <p:cNvPr id="10" name="Kuva 11" descr="VAMK_logo_väri_posit_RGB_M.png">
            <a:extLst>
              <a:ext uri="{FF2B5EF4-FFF2-40B4-BE49-F238E27FC236}">
                <a16:creationId xmlns:a16="http://schemas.microsoft.com/office/drawing/2014/main" id="{207C8295-4A6C-DE21-913B-6C938EC0BF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00" y="311491"/>
            <a:ext cx="996950" cy="537660"/>
          </a:xfrm>
          <a:prstGeom prst="rect">
            <a:avLst/>
          </a:prstGeom>
        </p:spPr>
      </p:pic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4227360F-CA40-CB44-E061-6A6B81883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7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0487FD-FC5C-A7F8-F7E7-B14C86BF37F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2126" y="1947895"/>
            <a:ext cx="5123658" cy="289842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/>
              <a:t>Muokkaa tekstinapsauttamalla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B8C72BA-B820-9A21-D06E-452CF0C464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336" y="1271507"/>
            <a:ext cx="5123658" cy="3291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err="1"/>
              <a:t>Otsikko</a:t>
            </a:r>
            <a:r>
              <a:rPr lang="id-ID"/>
              <a:t> </a:t>
            </a:r>
            <a:r>
              <a:rPr lang="id-ID" err="1"/>
              <a:t>tähän</a:t>
            </a:r>
            <a:r>
              <a:rPr lang="id-ID"/>
              <a:t> </a:t>
            </a:r>
            <a:r>
              <a:rPr lang="id-ID" err="1"/>
              <a:t>näin</a:t>
            </a:r>
            <a:r>
              <a:rPr lang="id-ID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56E810-46E3-5206-1A94-011BA580A8E8}"/>
              </a:ext>
            </a:extLst>
          </p:cNvPr>
          <p:cNvSpPr/>
          <p:nvPr userDrawn="1"/>
        </p:nvSpPr>
        <p:spPr>
          <a:xfrm flipV="1">
            <a:off x="513336" y="1713250"/>
            <a:ext cx="2993672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78368699-DD40-99BF-02AC-6E1C070040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6994" y="-9258"/>
            <a:ext cx="3512355" cy="516201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8000 w 10000"/>
              <a:gd name="connsiteY3" fmla="*/ 10018 h 10018"/>
              <a:gd name="connsiteX4" fmla="*/ 0 w 10000"/>
              <a:gd name="connsiteY4" fmla="*/ 10018 h 10018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9998 w 10000"/>
              <a:gd name="connsiteY3" fmla="*/ 10018 h 10018"/>
              <a:gd name="connsiteX4" fmla="*/ 0 w 10000"/>
              <a:gd name="connsiteY4" fmla="*/ 10018 h 10018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18 h 10018"/>
              <a:gd name="connsiteX1" fmla="*/ 2788 w 13968"/>
              <a:gd name="connsiteY1" fmla="*/ 0 h 10018"/>
              <a:gd name="connsiteX2" fmla="*/ 13968 w 13968"/>
              <a:gd name="connsiteY2" fmla="*/ 0 h 10018"/>
              <a:gd name="connsiteX3" fmla="*/ 13966 w 13968"/>
              <a:gd name="connsiteY3" fmla="*/ 10000 h 10018"/>
              <a:gd name="connsiteX4" fmla="*/ 0 w 13968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16951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8734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3150"/>
              <a:gd name="connsiteY0" fmla="*/ 10018 h 10018"/>
              <a:gd name="connsiteX1" fmla="*/ 2788 w 13150"/>
              <a:gd name="connsiteY1" fmla="*/ 0 h 10018"/>
              <a:gd name="connsiteX2" fmla="*/ 8734 w 13150"/>
              <a:gd name="connsiteY2" fmla="*/ 0 h 10018"/>
              <a:gd name="connsiteX3" fmla="*/ 13150 w 13150"/>
              <a:gd name="connsiteY3" fmla="*/ 10000 h 10018"/>
              <a:gd name="connsiteX4" fmla="*/ 0 w 13150"/>
              <a:gd name="connsiteY4" fmla="*/ 10018 h 10018"/>
              <a:gd name="connsiteX0" fmla="*/ 0 w 13488"/>
              <a:gd name="connsiteY0" fmla="*/ 10018 h 10018"/>
              <a:gd name="connsiteX1" fmla="*/ 2788 w 13488"/>
              <a:gd name="connsiteY1" fmla="*/ 0 h 10018"/>
              <a:gd name="connsiteX2" fmla="*/ 8734 w 13488"/>
              <a:gd name="connsiteY2" fmla="*/ 0 h 10018"/>
              <a:gd name="connsiteX3" fmla="*/ 13488 w 13488"/>
              <a:gd name="connsiteY3" fmla="*/ 10000 h 10018"/>
              <a:gd name="connsiteX4" fmla="*/ 0 w 13488"/>
              <a:gd name="connsiteY4" fmla="*/ 10018 h 10018"/>
              <a:gd name="connsiteX0" fmla="*/ 0 w 13500"/>
              <a:gd name="connsiteY0" fmla="*/ 10036 h 10036"/>
              <a:gd name="connsiteX1" fmla="*/ 2788 w 13500"/>
              <a:gd name="connsiteY1" fmla="*/ 18 h 10036"/>
              <a:gd name="connsiteX2" fmla="*/ 13489 w 13500"/>
              <a:gd name="connsiteY2" fmla="*/ 0 h 10036"/>
              <a:gd name="connsiteX3" fmla="*/ 13488 w 13500"/>
              <a:gd name="connsiteY3" fmla="*/ 10018 h 10036"/>
              <a:gd name="connsiteX4" fmla="*/ 0 w 13500"/>
              <a:gd name="connsiteY4" fmla="*/ 10036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0" h="10036">
                <a:moveTo>
                  <a:pt x="0" y="10036"/>
                </a:moveTo>
                <a:cubicBezTo>
                  <a:pt x="29" y="10057"/>
                  <a:pt x="2843" y="33"/>
                  <a:pt x="2788" y="18"/>
                </a:cubicBezTo>
                <a:lnTo>
                  <a:pt x="13489" y="0"/>
                </a:lnTo>
                <a:cubicBezTo>
                  <a:pt x="13516" y="26"/>
                  <a:pt x="13489" y="6685"/>
                  <a:pt x="13488" y="10018"/>
                </a:cubicBezTo>
                <a:lnTo>
                  <a:pt x="0" y="10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Päivämäärän paikkamerkki 4">
            <a:extLst>
              <a:ext uri="{FF2B5EF4-FFF2-40B4-BE49-F238E27FC236}">
                <a16:creationId xmlns:a16="http://schemas.microsoft.com/office/drawing/2014/main" id="{E2156EF9-60D7-E5DE-9467-A844752C5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887" y="4873000"/>
            <a:ext cx="1100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86F774C-BC7C-1243-AB0A-8C5118018221}" type="datetime1">
              <a:rPr lang="fi-FI" smtClean="0"/>
              <a:t>27.6.2025</a:t>
            </a:fld>
            <a:endParaRPr lang="fi-FI"/>
          </a:p>
        </p:txBody>
      </p:sp>
      <p:sp>
        <p:nvSpPr>
          <p:cNvPr id="4" name="Alatunnisteen paikkamerkki 5">
            <a:extLst>
              <a:ext uri="{FF2B5EF4-FFF2-40B4-BE49-F238E27FC236}">
                <a16:creationId xmlns:a16="http://schemas.microsoft.com/office/drawing/2014/main" id="{EDFC1098-71AD-4F58-FB47-E2A7BD08C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7512" y="4864099"/>
            <a:ext cx="3894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Vaasan ammattikorkeakoulu</a:t>
            </a:r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EDC4F859-88DF-0094-C19E-35AF6B574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1216118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5943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65942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8"/>
          </p:nvPr>
        </p:nvSpPr>
        <p:spPr>
          <a:xfrm>
            <a:off x="3157460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807285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807283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21"/>
          </p:nvPr>
        </p:nvSpPr>
        <p:spPr>
          <a:xfrm>
            <a:off x="5098801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48626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48624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24"/>
          </p:nvPr>
        </p:nvSpPr>
        <p:spPr>
          <a:xfrm>
            <a:off x="7040142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689967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689966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7"/>
          </p:nvPr>
        </p:nvSpPr>
        <p:spPr>
          <a:xfrm>
            <a:off x="1216118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865943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865942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idx="30"/>
          </p:nvPr>
        </p:nvSpPr>
        <p:spPr>
          <a:xfrm>
            <a:off x="3157460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807285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2807283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idx="33"/>
          </p:nvPr>
        </p:nvSpPr>
        <p:spPr>
          <a:xfrm>
            <a:off x="5098801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4748626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4748624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idx="36"/>
          </p:nvPr>
        </p:nvSpPr>
        <p:spPr>
          <a:xfrm>
            <a:off x="7040142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689967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6689966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AD7C04B-D1AC-B7D7-BE4E-B59548FC66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err="1"/>
              <a:t>Otsikko</a:t>
            </a:r>
            <a:r>
              <a:rPr lang="id-ID"/>
              <a:t> </a:t>
            </a:r>
            <a:r>
              <a:rPr lang="id-ID" err="1"/>
              <a:t>tähän</a:t>
            </a:r>
            <a:r>
              <a:rPr lang="id-ID"/>
              <a:t> </a:t>
            </a:r>
            <a:r>
              <a:rPr lang="id-ID" err="1"/>
              <a:t>näin</a:t>
            </a:r>
            <a:r>
              <a:rPr lang="id-ID"/>
              <a:t> </a:t>
            </a:r>
            <a:r>
              <a:rPr lang="id-ID" err="1"/>
              <a:t>esim</a:t>
            </a:r>
            <a:r>
              <a:rPr lang="id-ID"/>
              <a:t>. </a:t>
            </a:r>
            <a:r>
              <a:rPr lang="id-ID" err="1"/>
              <a:t>tiimisi</a:t>
            </a:r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CD9A4-C453-B585-1628-06EE8867FB94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 11" descr="VAMK_logo_väri_posit_RGB_M.png">
            <a:extLst>
              <a:ext uri="{FF2B5EF4-FFF2-40B4-BE49-F238E27FC236}">
                <a16:creationId xmlns:a16="http://schemas.microsoft.com/office/drawing/2014/main" id="{7F478AEB-D8F2-B844-A474-AF00BFB6A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00" y="311491"/>
            <a:ext cx="996950" cy="53766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64F69B3E-C32A-3193-2CEA-FDC59870D860}"/>
              </a:ext>
            </a:extLst>
          </p:cNvPr>
          <p:cNvSpPr/>
          <p:nvPr userDrawn="1"/>
        </p:nvSpPr>
        <p:spPr>
          <a:xfrm>
            <a:off x="0" y="4569459"/>
            <a:ext cx="589280" cy="589280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72617B-BCF5-0063-5492-C4C0AB405CA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Vaasan ammattikorkeakoulu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1B477004-255D-B048-DC51-EC66E96529FD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368400C7-6482-A142-ABDF-6167867137BB}" type="datetime1">
              <a:rPr lang="fi-FI" smtClean="0"/>
              <a:t>27.6.2025</a:t>
            </a:fld>
            <a:endParaRPr lang="fi-FI"/>
          </a:p>
        </p:txBody>
      </p:sp>
      <p:sp>
        <p:nvSpPr>
          <p:cNvPr id="12" name="Dian numeron paikkamerkki 6">
            <a:extLst>
              <a:ext uri="{FF2B5EF4-FFF2-40B4-BE49-F238E27FC236}">
                <a16:creationId xmlns:a16="http://schemas.microsoft.com/office/drawing/2014/main" id="{F711CFDD-8CA2-D756-A52D-215456DA4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4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9401"/>
            <a:ext cx="8229600" cy="83185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/>
              <a:t>Muokkaa tekstiä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2" y="1111251"/>
            <a:ext cx="8229599" cy="3022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väliotsikko</a:t>
            </a:r>
          </a:p>
          <a:p>
            <a:pPr lvl="4"/>
            <a:r>
              <a:rPr lang="fi-FI"/>
              <a:t>viides väliotsikko</a:t>
            </a:r>
          </a:p>
        </p:txBody>
      </p:sp>
      <p:sp>
        <p:nvSpPr>
          <p:cNvPr id="1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709887" y="4873000"/>
            <a:ext cx="1100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B9870B45-01D7-0E4E-AC85-ABB388F84530}" type="datetime1">
              <a:rPr lang="fi-FI" smtClean="0"/>
              <a:t>27.6.2025</a:t>
            </a:fld>
            <a:endParaRPr lang="fi-FI"/>
          </a:p>
        </p:txBody>
      </p:sp>
      <p:sp>
        <p:nvSpPr>
          <p:cNvPr id="1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817512" y="4864099"/>
            <a:ext cx="3894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Vaasan ammattikorkeakoulu</a:t>
            </a:r>
          </a:p>
        </p:txBody>
      </p:sp>
      <p:sp>
        <p:nvSpPr>
          <p:cNvPr id="1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6712ABC-A919-F3CC-8F08-1A88B9B7AD98}"/>
              </a:ext>
            </a:extLst>
          </p:cNvPr>
          <p:cNvSpPr/>
          <p:nvPr userDrawn="1"/>
        </p:nvSpPr>
        <p:spPr>
          <a:xfrm>
            <a:off x="0" y="4560408"/>
            <a:ext cx="589280" cy="589280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505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756" r:id="rId2"/>
    <p:sldLayoutId id="2147483758" r:id="rId3"/>
    <p:sldLayoutId id="2147483759" r:id="rId4"/>
    <p:sldLayoutId id="2147483760" r:id="rId5"/>
    <p:sldLayoutId id="2147483764" r:id="rId6"/>
    <p:sldLayoutId id="2147483766" r:id="rId7"/>
    <p:sldLayoutId id="21474837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174621" indent="-108000" algn="l" defTabSz="457189" rtl="0" eaLnBrk="1" latinLnBrk="0" hangingPunct="1">
        <a:spcBef>
          <a:spcPct val="20000"/>
        </a:spcBef>
        <a:spcAft>
          <a:spcPts val="0"/>
        </a:spcAft>
        <a:buClr>
          <a:schemeClr val="accent1"/>
        </a:buClr>
        <a:buFont typeface="Arial"/>
        <a:buChar char="•"/>
        <a:defRPr sz="14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360000" indent="-108000" algn="l" defTabSz="457189" rtl="0" eaLnBrk="1" latinLnBrk="0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00" b="0" i="0" kern="1200" cap="none" baseline="0">
          <a:solidFill>
            <a:schemeClr val="tx1"/>
          </a:solidFill>
          <a:latin typeface="+mn-lt"/>
          <a:ea typeface="+mn-ea"/>
          <a:cs typeface="Arial"/>
        </a:defRPr>
      </a:lvl2pPr>
      <a:lvl3pPr marL="540000" indent="-108000" algn="l" defTabSz="457189" rtl="0" eaLnBrk="1" latinLnBrk="0" hangingPunct="1">
        <a:spcBef>
          <a:spcPts val="500"/>
        </a:spcBef>
        <a:buClr>
          <a:schemeClr val="accent1"/>
        </a:buClr>
        <a:buFont typeface="Arial"/>
        <a:buChar char="•"/>
        <a:tabLst/>
        <a:defRPr sz="1100" b="0" i="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792000" indent="-108000" algn="l" defTabSz="457189" rtl="0" eaLnBrk="1" latinLnBrk="0" hangingPunct="1"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100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189" rtl="0" eaLnBrk="1" latinLnBrk="0" hangingPunct="1">
        <a:spcBef>
          <a:spcPts val="700"/>
        </a:spcBef>
        <a:buFontTx/>
        <a:buNone/>
        <a:defRPr sz="1500" b="1" i="0" kern="1200" baseline="0">
          <a:solidFill>
            <a:srgbClr val="81156A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rpa.kaustinen@vamk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kuisma@vamk.fi" TargetMode="External"/><Relationship Id="rId7" Type="http://schemas.openxmlformats.org/officeDocument/2006/relationships/hyperlink" Target="mailto:Teija.honkaniemi@vamk.fi" TargetMode="External"/><Relationship Id="rId2" Type="http://schemas.openxmlformats.org/officeDocument/2006/relationships/hyperlink" Target="mailto:sirpa.kaustinen@vamk.f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amk.fi/vaylaopinnot" TargetMode="External"/><Relationship Id="rId5" Type="http://schemas.openxmlformats.org/officeDocument/2006/relationships/image" Target="../media/image15.jpeg"/><Relationship Id="rId4" Type="http://schemas.openxmlformats.org/officeDocument/2006/relationships/hyperlink" Target="mailto:jukka.niittykoski@vamk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2D1E-36D4-9A70-1FF6-DB4E3EB1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VAMK-</a:t>
            </a:r>
            <a:r>
              <a:rPr lang="en-GB" dirty="0" err="1"/>
              <a:t>väylä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2D371-D354-D484-3FC0-87859997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91" y="3354138"/>
            <a:ext cx="3001309" cy="836862"/>
          </a:xfrm>
        </p:spPr>
        <p:txBody>
          <a:bodyPr anchor="t">
            <a:normAutofit/>
          </a:bodyPr>
          <a:lstStyle/>
          <a:p>
            <a:r>
              <a:rPr lang="en-GB" dirty="0" err="1"/>
              <a:t>Varmista</a:t>
            </a:r>
            <a:r>
              <a:rPr lang="en-GB" dirty="0"/>
              <a:t> </a:t>
            </a:r>
            <a:r>
              <a:rPr lang="en-GB" dirty="0" err="1"/>
              <a:t>paikkasi</a:t>
            </a:r>
            <a:r>
              <a:rPr lang="en-GB" dirty="0"/>
              <a:t> </a:t>
            </a:r>
            <a:r>
              <a:rPr lang="en-GB" dirty="0" err="1"/>
              <a:t>korkeakoulussa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aloita</a:t>
            </a:r>
            <a:r>
              <a:rPr lang="en-GB" dirty="0"/>
              <a:t> </a:t>
            </a:r>
            <a:r>
              <a:rPr lang="en-GB" dirty="0" err="1"/>
              <a:t>unelmiesi</a:t>
            </a:r>
            <a:r>
              <a:rPr lang="en-GB" dirty="0"/>
              <a:t> </a:t>
            </a:r>
            <a:r>
              <a:rPr lang="en-GB" dirty="0" err="1"/>
              <a:t>matka</a:t>
            </a:r>
            <a:r>
              <a:rPr lang="en-GB" dirty="0"/>
              <a:t> </a:t>
            </a:r>
            <a:r>
              <a:rPr lang="en-GB" dirty="0" err="1"/>
              <a:t>heti</a:t>
            </a:r>
            <a:r>
              <a:rPr lang="en-GB" dirty="0"/>
              <a:t>!</a:t>
            </a:r>
          </a:p>
          <a:p>
            <a:endParaRPr lang="en-FI" dirty="0"/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81645A67-1B37-8A04-0C04-12611CF7C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682" y="4486190"/>
            <a:ext cx="549643" cy="5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holding a flag&#10;&#10;Description automatically generated">
            <a:extLst>
              <a:ext uri="{FF2B5EF4-FFF2-40B4-BE49-F238E27FC236}">
                <a16:creationId xmlns:a16="http://schemas.microsoft.com/office/drawing/2014/main" id="{09184161-A61F-47CC-C4CF-C0CA7766DD4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3" t="1" r="-33768" b="-9964"/>
          <a:stretch/>
        </p:blipFill>
        <p:spPr>
          <a:xfrm>
            <a:off x="1331087" y="1259396"/>
            <a:ext cx="1194946" cy="90495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8EE369-1B6E-A2D7-225D-757915D7A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Varma </a:t>
            </a:r>
            <a:r>
              <a:rPr lang="en-GB" b="1" dirty="0" err="1"/>
              <a:t>opiskelupaikka</a:t>
            </a:r>
            <a:r>
              <a:rPr lang="en-GB" b="1" dirty="0"/>
              <a:t> </a:t>
            </a:r>
            <a:r>
              <a:rPr lang="en-GB" b="1" dirty="0" err="1"/>
              <a:t>korkeakoulussa</a:t>
            </a:r>
            <a:r>
              <a:rPr lang="en-GB" b="1" dirty="0"/>
              <a:t> </a:t>
            </a:r>
          </a:p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8CC3C-FAE3-74C2-EAFC-92947E56B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5942" y="2748003"/>
            <a:ext cx="1575714" cy="387521"/>
          </a:xfrm>
        </p:spPr>
        <p:txBody>
          <a:bodyPr/>
          <a:lstStyle/>
          <a:p>
            <a:r>
              <a:rPr lang="en-GB" err="1"/>
              <a:t>Jokainen</a:t>
            </a:r>
            <a:r>
              <a:rPr lang="en-GB"/>
              <a:t> </a:t>
            </a:r>
            <a:r>
              <a:rPr lang="en-GB" err="1"/>
              <a:t>toisen</a:t>
            </a:r>
            <a:r>
              <a:rPr lang="en-GB"/>
              <a:t> </a:t>
            </a:r>
            <a:r>
              <a:rPr lang="en-GB" err="1"/>
              <a:t>asteen</a:t>
            </a:r>
            <a:r>
              <a:rPr lang="en-GB"/>
              <a:t> </a:t>
            </a:r>
            <a:r>
              <a:rPr lang="en-GB" err="1"/>
              <a:t>tutkinnon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VAMK-</a:t>
            </a:r>
            <a:r>
              <a:rPr lang="en-GB" err="1"/>
              <a:t>väylän</a:t>
            </a:r>
            <a:r>
              <a:rPr lang="en-GB"/>
              <a:t> </a:t>
            </a:r>
            <a:r>
              <a:rPr lang="en-GB" err="1"/>
              <a:t>suorittanut</a:t>
            </a:r>
            <a:r>
              <a:rPr lang="en-GB"/>
              <a:t> </a:t>
            </a:r>
            <a:r>
              <a:rPr lang="en-GB" err="1"/>
              <a:t>opiskelija</a:t>
            </a:r>
            <a:r>
              <a:rPr lang="en-GB"/>
              <a:t> on </a:t>
            </a:r>
            <a:r>
              <a:rPr lang="en-GB" err="1"/>
              <a:t>tervetullut</a:t>
            </a:r>
            <a:r>
              <a:rPr lang="en-GB"/>
              <a:t> </a:t>
            </a:r>
            <a:r>
              <a:rPr lang="en-GB" err="1"/>
              <a:t>meille</a:t>
            </a:r>
            <a:r>
              <a:rPr lang="en-GB"/>
              <a:t> </a:t>
            </a:r>
            <a:r>
              <a:rPr lang="en-GB" err="1"/>
              <a:t>jatkamaan</a:t>
            </a:r>
            <a:r>
              <a:rPr lang="en-GB"/>
              <a:t> </a:t>
            </a:r>
            <a:r>
              <a:rPr lang="en-GB" err="1"/>
              <a:t>tutkinto-opiskelijana</a:t>
            </a:r>
            <a:r>
              <a:rPr lang="en-GB"/>
              <a:t> </a:t>
            </a:r>
            <a:r>
              <a:rPr lang="en-GB" err="1"/>
              <a:t>valitun</a:t>
            </a:r>
            <a:r>
              <a:rPr lang="en-GB"/>
              <a:t> </a:t>
            </a:r>
            <a:r>
              <a:rPr lang="en-GB" err="1"/>
              <a:t>väylän</a:t>
            </a:r>
            <a:r>
              <a:rPr lang="en-GB"/>
              <a:t> </a:t>
            </a:r>
            <a:r>
              <a:rPr lang="en-GB" err="1"/>
              <a:t>tutkinnoissa</a:t>
            </a:r>
            <a:r>
              <a:rPr lang="en-GB"/>
              <a:t>. </a:t>
            </a:r>
            <a:endParaRPr lang="en-FI"/>
          </a:p>
        </p:txBody>
      </p:sp>
      <p:pic>
        <p:nvPicPr>
          <p:cNvPr id="18" name="Picture Placeholder 17" descr="A handshake in a heart shape&#10;&#10;Description automatically generated">
            <a:extLst>
              <a:ext uri="{FF2B5EF4-FFF2-40B4-BE49-F238E27FC236}">
                <a16:creationId xmlns:a16="http://schemas.microsoft.com/office/drawing/2014/main" id="{2E02AB1D-929E-DD84-812A-FD72B08B9F7B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67" t="-8465" r="-20158" b="-7022"/>
          <a:stretch/>
        </p:blipFill>
        <p:spPr>
          <a:xfrm>
            <a:off x="3096000" y="1332000"/>
            <a:ext cx="1080000" cy="792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B8571E-E29F-6713-71A1-F7ECB7DDA1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1" dirty="0"/>
              <a:t>Oman </a:t>
            </a:r>
            <a:r>
              <a:rPr lang="en-GB" b="1" dirty="0" err="1"/>
              <a:t>väyläohjaajan</a:t>
            </a:r>
            <a:r>
              <a:rPr lang="en-GB" b="1" dirty="0"/>
              <a:t> </a:t>
            </a:r>
            <a:r>
              <a:rPr lang="en-GB" b="1" dirty="0" err="1"/>
              <a:t>tuki</a:t>
            </a:r>
            <a:endParaRPr lang="en-GB" b="1" dirty="0"/>
          </a:p>
          <a:p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DAA023-ACB8-6E52-229D-84E614693B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07283" y="2748003"/>
            <a:ext cx="1683236" cy="387521"/>
          </a:xfrm>
        </p:spPr>
        <p:txBody>
          <a:bodyPr/>
          <a:lstStyle/>
          <a:p>
            <a:r>
              <a:rPr lang="en-GB" err="1"/>
              <a:t>VAMKin</a:t>
            </a:r>
            <a:r>
              <a:rPr lang="en-GB"/>
              <a:t> </a:t>
            </a:r>
            <a:r>
              <a:rPr lang="en-GB" err="1"/>
              <a:t>opinnoissa</a:t>
            </a:r>
            <a:r>
              <a:rPr lang="en-GB"/>
              <a:t> et </a:t>
            </a:r>
            <a:r>
              <a:rPr lang="en-GB" err="1"/>
              <a:t>jää</a:t>
            </a:r>
            <a:r>
              <a:rPr lang="en-GB"/>
              <a:t> </a:t>
            </a:r>
            <a:r>
              <a:rPr lang="en-GB" err="1"/>
              <a:t>yksin</a:t>
            </a:r>
            <a:r>
              <a:rPr lang="en-GB"/>
              <a:t>. </a:t>
            </a:r>
            <a:r>
              <a:rPr lang="en-GB" err="1"/>
              <a:t>Verkko-opinnoissa</a:t>
            </a:r>
            <a:r>
              <a:rPr lang="en-GB"/>
              <a:t> </a:t>
            </a:r>
            <a:r>
              <a:rPr lang="en-GB" err="1"/>
              <a:t>sinua</a:t>
            </a:r>
            <a:r>
              <a:rPr lang="en-GB"/>
              <a:t> </a:t>
            </a:r>
            <a:r>
              <a:rPr lang="en-GB" err="1"/>
              <a:t>tukee</a:t>
            </a:r>
            <a:r>
              <a:rPr lang="en-GB"/>
              <a:t> </a:t>
            </a:r>
            <a:r>
              <a:rPr lang="en-GB" err="1"/>
              <a:t>opintojaksojen</a:t>
            </a:r>
            <a:r>
              <a:rPr lang="en-GB"/>
              <a:t> </a:t>
            </a:r>
            <a:r>
              <a:rPr lang="en-GB" err="1"/>
              <a:t>opettajien</a:t>
            </a:r>
            <a:r>
              <a:rPr lang="en-GB"/>
              <a:t> </a:t>
            </a:r>
            <a:r>
              <a:rPr lang="en-GB" err="1"/>
              <a:t>lisäksi</a:t>
            </a:r>
            <a:r>
              <a:rPr lang="en-GB"/>
              <a:t> </a:t>
            </a:r>
            <a:r>
              <a:rPr lang="en-GB" err="1"/>
              <a:t>uudet</a:t>
            </a:r>
            <a:r>
              <a:rPr lang="en-GB"/>
              <a:t> </a:t>
            </a:r>
            <a:r>
              <a:rPr lang="en-GB" err="1"/>
              <a:t>väyläohjaajamme</a:t>
            </a:r>
            <a:r>
              <a:rPr lang="en-GB"/>
              <a:t>. </a:t>
            </a:r>
            <a:r>
              <a:rPr lang="en-GB" err="1"/>
              <a:t>Väyläohjaaja</a:t>
            </a:r>
            <a:r>
              <a:rPr lang="en-GB"/>
              <a:t> </a:t>
            </a:r>
            <a:r>
              <a:rPr lang="en-GB" err="1"/>
              <a:t>käy</a:t>
            </a:r>
            <a:r>
              <a:rPr lang="en-GB"/>
              <a:t> </a:t>
            </a:r>
            <a:r>
              <a:rPr lang="en-GB" err="1"/>
              <a:t>kanssasi</a:t>
            </a:r>
            <a:r>
              <a:rPr lang="en-GB"/>
              <a:t> </a:t>
            </a:r>
            <a:r>
              <a:rPr lang="en-GB" err="1"/>
              <a:t>ohjauskeskustelun</a:t>
            </a:r>
            <a:r>
              <a:rPr lang="en-GB"/>
              <a:t> </a:t>
            </a:r>
            <a:r>
              <a:rPr lang="en-GB" err="1"/>
              <a:t>heti</a:t>
            </a:r>
            <a:r>
              <a:rPr lang="en-GB"/>
              <a:t> </a:t>
            </a:r>
            <a:r>
              <a:rPr lang="en-GB" err="1"/>
              <a:t>opintojen</a:t>
            </a:r>
            <a:r>
              <a:rPr lang="en-GB"/>
              <a:t> </a:t>
            </a:r>
            <a:r>
              <a:rPr lang="en-GB" err="1"/>
              <a:t>alussa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tarpeen</a:t>
            </a:r>
            <a:r>
              <a:rPr lang="en-GB"/>
              <a:t> </a:t>
            </a:r>
            <a:r>
              <a:rPr lang="en-GB" err="1"/>
              <a:t>mukaan</a:t>
            </a:r>
            <a:r>
              <a:rPr lang="en-GB"/>
              <a:t> </a:t>
            </a:r>
            <a:r>
              <a:rPr lang="en-GB" err="1"/>
              <a:t>ennen</a:t>
            </a:r>
            <a:r>
              <a:rPr lang="en-GB"/>
              <a:t> </a:t>
            </a:r>
            <a:r>
              <a:rPr lang="en-GB" err="1"/>
              <a:t>erillishakua</a:t>
            </a:r>
            <a:r>
              <a:rPr lang="en-GB"/>
              <a:t>.  </a:t>
            </a:r>
            <a:endParaRPr lang="en-FI"/>
          </a:p>
        </p:txBody>
      </p:sp>
      <p:pic>
        <p:nvPicPr>
          <p:cNvPr id="20" name="Picture Placeholder 19" descr="A orange line drawing of a person on a computer&#10;&#10;Description automatically generated">
            <a:extLst>
              <a:ext uri="{FF2B5EF4-FFF2-40B4-BE49-F238E27FC236}">
                <a16:creationId xmlns:a16="http://schemas.microsoft.com/office/drawing/2014/main" id="{92D2E20C-31EE-ECC2-B0B8-908DC1BEEFA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36" t="-8071" r="-17630" b="-15060"/>
          <a:stretch/>
        </p:blipFill>
        <p:spPr>
          <a:xfrm>
            <a:off x="4968000" y="1296000"/>
            <a:ext cx="1152000" cy="9720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14769F-64B8-FBB4-932E-5365B3BCF0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b="1" dirty="0" err="1"/>
              <a:t>Joustava</a:t>
            </a:r>
            <a:r>
              <a:rPr lang="en-GB" b="1" dirty="0"/>
              <a:t> </a:t>
            </a:r>
            <a:r>
              <a:rPr lang="en-GB" b="1" dirty="0" err="1"/>
              <a:t>verkkototeutus</a:t>
            </a:r>
            <a:endParaRPr lang="en-GB" b="1" dirty="0"/>
          </a:p>
          <a:p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1C67E-08E0-3574-46E2-D65E7584B2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8624" y="2748003"/>
            <a:ext cx="1683236" cy="38752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err="1"/>
              <a:t>Verkkototeutus</a:t>
            </a:r>
            <a:r>
              <a:rPr lang="en-GB" dirty="0"/>
              <a:t> </a:t>
            </a:r>
            <a:r>
              <a:rPr lang="en-GB" dirty="0" err="1"/>
              <a:t>tarkoittaa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voit</a:t>
            </a:r>
            <a:r>
              <a:rPr lang="en-GB" dirty="0"/>
              <a:t> </a:t>
            </a:r>
            <a:r>
              <a:rPr lang="en-GB" dirty="0" err="1"/>
              <a:t>opiskella</a:t>
            </a:r>
            <a:r>
              <a:rPr lang="en-GB" dirty="0"/>
              <a:t> </a:t>
            </a:r>
            <a:r>
              <a:rPr lang="en-GB" dirty="0" err="1"/>
              <a:t>joustavasti</a:t>
            </a:r>
            <a:r>
              <a:rPr lang="en-GB" dirty="0"/>
              <a:t> </a:t>
            </a:r>
            <a:r>
              <a:rPr lang="en-GB" dirty="0" err="1"/>
              <a:t>ajasta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paikasta</a:t>
            </a:r>
            <a:r>
              <a:rPr lang="en-GB" dirty="0"/>
              <a:t> </a:t>
            </a:r>
            <a:r>
              <a:rPr lang="en-GB" dirty="0" err="1"/>
              <a:t>riippumatta</a:t>
            </a:r>
            <a:r>
              <a:rPr lang="en-GB" dirty="0"/>
              <a:t>.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kokemusta</a:t>
            </a:r>
            <a:r>
              <a:rPr lang="en-GB" dirty="0"/>
              <a:t> </a:t>
            </a:r>
            <a:r>
              <a:rPr lang="en-GB" dirty="0" err="1"/>
              <a:t>korkeakoulu-opinnoista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vahvistusta</a:t>
            </a:r>
            <a:r>
              <a:rPr lang="en-GB" dirty="0"/>
              <a:t> </a:t>
            </a:r>
            <a:r>
              <a:rPr lang="en-GB" dirty="0" err="1"/>
              <a:t>uravalinnoillesi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jo </a:t>
            </a:r>
            <a:r>
              <a:rPr lang="en-GB" dirty="0" err="1"/>
              <a:t>toisen</a:t>
            </a:r>
            <a:r>
              <a:rPr lang="en-GB" dirty="0"/>
              <a:t> </a:t>
            </a:r>
            <a:r>
              <a:rPr lang="en-GB" dirty="0" err="1"/>
              <a:t>asteen</a:t>
            </a:r>
            <a:r>
              <a:rPr lang="en-GB" dirty="0"/>
              <a:t> </a:t>
            </a:r>
            <a:r>
              <a:rPr lang="en-GB" dirty="0" err="1"/>
              <a:t>aikana</a:t>
            </a:r>
            <a:r>
              <a:rPr lang="en-GB" dirty="0"/>
              <a:t>.</a:t>
            </a:r>
            <a:endParaRPr lang="en-FI" dirty="0">
              <a:solidFill>
                <a:srgbClr val="FF0000"/>
              </a:solidFill>
            </a:endParaRPr>
          </a:p>
        </p:txBody>
      </p:sp>
      <p:pic>
        <p:nvPicPr>
          <p:cNvPr id="22" name="Picture Placeholder 21" descr="A diamond with rays of light&#10;&#10;Description automatically generated">
            <a:extLst>
              <a:ext uri="{FF2B5EF4-FFF2-40B4-BE49-F238E27FC236}">
                <a16:creationId xmlns:a16="http://schemas.microsoft.com/office/drawing/2014/main" id="{C11DB22D-E96C-EC86-A2DA-39972D786EA5}"/>
              </a:ext>
            </a:extLst>
          </p:cNvPr>
          <p:cNvPicPr>
            <a:picLocks noGrp="1" noChangeAspect="1"/>
          </p:cNvPicPr>
          <p:nvPr>
            <p:ph type="pic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35" t="-10057" r="-13017" b="-3329"/>
          <a:stretch/>
        </p:blipFill>
        <p:spPr>
          <a:xfrm>
            <a:off x="7020000" y="1224000"/>
            <a:ext cx="936000" cy="86400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1285CC-4CF5-B7A1-5CA1-77A8F14500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b="1" err="1"/>
              <a:t>Ilman</a:t>
            </a:r>
            <a:r>
              <a:rPr lang="en-GB" b="1"/>
              <a:t> </a:t>
            </a:r>
            <a:r>
              <a:rPr lang="en-GB" b="1" err="1"/>
              <a:t>pääsykoetta</a:t>
            </a:r>
            <a:r>
              <a:rPr lang="en-GB" b="1"/>
              <a:t> </a:t>
            </a:r>
            <a:r>
              <a:rPr lang="en-GB" b="1" err="1"/>
              <a:t>tutkinto-opiskelijaksi</a:t>
            </a:r>
            <a:endParaRPr lang="en-GB" b="1"/>
          </a:p>
          <a:p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7F4C5A-FA49-1515-E8D9-EF2689D959A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9966" y="2748003"/>
            <a:ext cx="1575714" cy="387521"/>
          </a:xfrm>
        </p:spPr>
        <p:txBody>
          <a:bodyPr/>
          <a:lstStyle/>
          <a:p>
            <a:r>
              <a:rPr lang="fi-FI" dirty="0"/>
              <a:t>Kun valmistut lukiosta tai ammatillisesta koulutuksesta ja olet suorittanut 15 op väyläopintoja, on sinulla varma opiskelupaikka </a:t>
            </a:r>
            <a:r>
              <a:rPr lang="fi-FI" dirty="0" err="1"/>
              <a:t>VAMKin</a:t>
            </a:r>
            <a:r>
              <a:rPr lang="fi-FI" dirty="0"/>
              <a:t> tutkinto-opiskelijana.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07223-3989-BC45-817C-9DA082849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err="1"/>
              <a:t>Miksi</a:t>
            </a:r>
            <a:r>
              <a:rPr lang="en-GB" b="1" dirty="0"/>
              <a:t> </a:t>
            </a:r>
            <a:r>
              <a:rPr lang="en-GB" b="1" dirty="0" err="1"/>
              <a:t>valita</a:t>
            </a:r>
            <a:r>
              <a:rPr lang="en-GB" b="1" dirty="0"/>
              <a:t> </a:t>
            </a:r>
            <a:r>
              <a:rPr lang="en-GB" b="1" dirty="0" err="1"/>
              <a:t>väyläopinnot</a:t>
            </a:r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7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16B7-6DA4-DAF5-3EBB-F5836AA8C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2126" y="1947895"/>
            <a:ext cx="5123658" cy="28984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000" dirty="0" err="1"/>
              <a:t>Väyläopinnoissa</a:t>
            </a:r>
            <a:r>
              <a:rPr lang="en-GB" sz="1000" dirty="0"/>
              <a:t> </a:t>
            </a:r>
            <a:r>
              <a:rPr lang="en-GB" sz="1000" dirty="0" err="1"/>
              <a:t>suoritetaan</a:t>
            </a:r>
            <a:r>
              <a:rPr lang="en-GB" sz="1000" dirty="0"/>
              <a:t> 15 op </a:t>
            </a:r>
            <a:r>
              <a:rPr lang="en-GB" sz="1000" dirty="0" err="1"/>
              <a:t>korkeakouluopintoja</a:t>
            </a:r>
            <a:r>
              <a:rPr lang="en-GB" sz="1000" dirty="0"/>
              <a:t> </a:t>
            </a:r>
            <a:r>
              <a:rPr lang="en-GB" sz="1000" dirty="0" err="1"/>
              <a:t>toisen</a:t>
            </a:r>
            <a:r>
              <a:rPr lang="en-GB" sz="1000" dirty="0"/>
              <a:t> </a:t>
            </a:r>
            <a:r>
              <a:rPr lang="en-GB" sz="1000" dirty="0" err="1"/>
              <a:t>asteen</a:t>
            </a:r>
            <a:r>
              <a:rPr lang="en-GB" sz="1000" dirty="0"/>
              <a:t> </a:t>
            </a:r>
            <a:r>
              <a:rPr lang="en-GB" sz="1000" dirty="0" err="1"/>
              <a:t>tutkinnon</a:t>
            </a:r>
            <a:r>
              <a:rPr lang="en-GB" sz="1000" dirty="0"/>
              <a:t> </a:t>
            </a:r>
            <a:r>
              <a:rPr lang="en-GB" sz="1000" dirty="0" err="1"/>
              <a:t>aikana</a:t>
            </a:r>
            <a:r>
              <a:rPr lang="en-GB" sz="1000" dirty="0"/>
              <a:t> </a:t>
            </a:r>
            <a:r>
              <a:rPr lang="en-GB" sz="1000" dirty="0" err="1"/>
              <a:t>Vaasan</a:t>
            </a:r>
            <a:r>
              <a:rPr lang="en-GB" sz="1000" dirty="0"/>
              <a:t> </a:t>
            </a:r>
            <a:r>
              <a:rPr lang="en-GB" sz="1000" dirty="0" err="1"/>
              <a:t>ammattikorkeakoulussa</a:t>
            </a:r>
            <a:r>
              <a:rPr lang="en-GB" sz="1000" dirty="0"/>
              <a:t>. 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Aloitusta</a:t>
            </a:r>
            <a:r>
              <a:rPr lang="en-GB" sz="1000" dirty="0"/>
              <a:t> </a:t>
            </a:r>
            <a:r>
              <a:rPr lang="en-GB" sz="1000" dirty="0" err="1"/>
              <a:t>suositellaan</a:t>
            </a:r>
            <a:r>
              <a:rPr lang="en-GB" sz="1000" dirty="0"/>
              <a:t> </a:t>
            </a:r>
            <a:r>
              <a:rPr lang="en-GB" sz="1000" dirty="0" err="1"/>
              <a:t>toisen</a:t>
            </a:r>
            <a:r>
              <a:rPr lang="en-GB" sz="1000" dirty="0"/>
              <a:t> </a:t>
            </a:r>
            <a:r>
              <a:rPr lang="en-GB" sz="1000" dirty="0" err="1"/>
              <a:t>opiskeluvuoden</a:t>
            </a:r>
            <a:r>
              <a:rPr lang="en-GB" sz="1000" dirty="0"/>
              <a:t> </a:t>
            </a:r>
            <a:r>
              <a:rPr lang="en-GB" sz="1000" dirty="0" err="1"/>
              <a:t>aikana</a:t>
            </a:r>
            <a:r>
              <a:rPr lang="en-GB" sz="1000" dirty="0"/>
              <a:t>.  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Väyläopinnot</a:t>
            </a:r>
            <a:r>
              <a:rPr lang="en-GB" sz="1000" dirty="0"/>
              <a:t> </a:t>
            </a:r>
            <a:r>
              <a:rPr lang="en-GB" sz="1000" dirty="0" err="1"/>
              <a:t>voi</a:t>
            </a:r>
            <a:r>
              <a:rPr lang="en-GB" sz="1000" dirty="0"/>
              <a:t> </a:t>
            </a:r>
            <a:r>
              <a:rPr lang="en-GB" sz="1000" dirty="0" err="1"/>
              <a:t>sisällyttää</a:t>
            </a:r>
            <a:r>
              <a:rPr lang="en-GB" sz="1000" dirty="0"/>
              <a:t> </a:t>
            </a:r>
            <a:r>
              <a:rPr lang="en-GB" sz="1000" dirty="0" err="1"/>
              <a:t>osaksi</a:t>
            </a:r>
            <a:r>
              <a:rPr lang="en-GB" sz="1000" dirty="0"/>
              <a:t> </a:t>
            </a:r>
            <a:r>
              <a:rPr lang="en-GB" sz="1000" dirty="0" err="1"/>
              <a:t>toisen</a:t>
            </a:r>
            <a:r>
              <a:rPr lang="en-GB" sz="1000" dirty="0"/>
              <a:t> </a:t>
            </a:r>
            <a:r>
              <a:rPr lang="en-GB" sz="1000" dirty="0" err="1"/>
              <a:t>asteen</a:t>
            </a:r>
            <a:r>
              <a:rPr lang="en-GB" sz="1000" dirty="0"/>
              <a:t> </a:t>
            </a:r>
            <a:r>
              <a:rPr lang="en-GB" sz="1000" dirty="0" err="1"/>
              <a:t>tutkintoa</a:t>
            </a:r>
            <a:r>
              <a:rPr lang="en-GB" sz="1000" dirty="0"/>
              <a:t> 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Väyläopintoihin</a:t>
            </a:r>
            <a:r>
              <a:rPr lang="en-GB" sz="1000" dirty="0"/>
              <a:t> </a:t>
            </a:r>
            <a:r>
              <a:rPr lang="en-GB" sz="1000" dirty="0" err="1"/>
              <a:t>opiskelija</a:t>
            </a:r>
            <a:r>
              <a:rPr lang="en-GB" sz="1000" dirty="0"/>
              <a:t> </a:t>
            </a:r>
            <a:r>
              <a:rPr lang="en-GB" sz="1000" dirty="0" err="1"/>
              <a:t>ilmoittautuu</a:t>
            </a:r>
            <a:r>
              <a:rPr lang="en-GB" sz="1000" dirty="0"/>
              <a:t> </a:t>
            </a:r>
            <a:r>
              <a:rPr lang="en-GB" sz="1000" dirty="0" err="1"/>
              <a:t>itse</a:t>
            </a:r>
            <a:r>
              <a:rPr lang="en-GB" sz="1000" dirty="0"/>
              <a:t> </a:t>
            </a:r>
            <a:r>
              <a:rPr lang="en-GB" sz="1000" dirty="0" err="1"/>
              <a:t>VAMKin</a:t>
            </a:r>
            <a:r>
              <a:rPr lang="en-GB" sz="1000" dirty="0"/>
              <a:t> </a:t>
            </a:r>
            <a:r>
              <a:rPr lang="en-GB" sz="1000" dirty="0" err="1"/>
              <a:t>oman</a:t>
            </a:r>
            <a:r>
              <a:rPr lang="en-GB" sz="1000" dirty="0"/>
              <a:t> </a:t>
            </a:r>
            <a:r>
              <a:rPr lang="en-GB" sz="1000" dirty="0" err="1"/>
              <a:t>verkkokaupan</a:t>
            </a:r>
            <a:r>
              <a:rPr lang="en-GB" sz="1000" dirty="0"/>
              <a:t> </a:t>
            </a:r>
            <a:r>
              <a:rPr lang="en-GB" sz="1000" dirty="0" err="1"/>
              <a:t>kautta</a:t>
            </a:r>
            <a:r>
              <a:rPr lang="en-GB" sz="1000" dirty="0"/>
              <a:t>.  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Opinnot</a:t>
            </a:r>
            <a:r>
              <a:rPr lang="en-GB" sz="1000" dirty="0"/>
              <a:t> </a:t>
            </a:r>
            <a:r>
              <a:rPr lang="en-GB" sz="1000" dirty="0" err="1"/>
              <a:t>ovat</a:t>
            </a:r>
            <a:r>
              <a:rPr lang="en-GB" sz="1000" dirty="0"/>
              <a:t> </a:t>
            </a:r>
            <a:r>
              <a:rPr lang="en-GB" sz="1000" dirty="0" err="1"/>
              <a:t>maksuttomia</a:t>
            </a:r>
            <a:r>
              <a:rPr lang="en-GB" sz="1000" dirty="0"/>
              <a:t> </a:t>
            </a:r>
            <a:br>
              <a:rPr lang="en-GB" sz="1000" dirty="0"/>
            </a:br>
            <a:endParaRPr lang="en-GB" sz="1000" dirty="0"/>
          </a:p>
          <a:p>
            <a:pPr>
              <a:lnSpc>
                <a:spcPct val="90000"/>
              </a:lnSpc>
            </a:pPr>
            <a:r>
              <a:rPr lang="en-GB" sz="1000" dirty="0"/>
              <a:t>Kun </a:t>
            </a:r>
            <a:r>
              <a:rPr lang="en-GB" sz="1000" dirty="0" err="1"/>
              <a:t>valmistut</a:t>
            </a:r>
            <a:r>
              <a:rPr lang="en-GB" sz="1000" dirty="0"/>
              <a:t> </a:t>
            </a:r>
            <a:r>
              <a:rPr lang="en-GB" sz="1000" dirty="0" err="1"/>
              <a:t>toisen</a:t>
            </a:r>
            <a:r>
              <a:rPr lang="en-GB" sz="1000" dirty="0"/>
              <a:t> </a:t>
            </a:r>
            <a:r>
              <a:rPr lang="en-GB" sz="1000" dirty="0" err="1"/>
              <a:t>asteen</a:t>
            </a:r>
            <a:r>
              <a:rPr lang="en-GB" sz="1000" dirty="0"/>
              <a:t> </a:t>
            </a:r>
            <a:r>
              <a:rPr lang="en-GB" sz="1000" dirty="0" err="1"/>
              <a:t>oppilaitoksesta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olet</a:t>
            </a:r>
            <a:r>
              <a:rPr lang="en-GB" sz="1000" dirty="0"/>
              <a:t> </a:t>
            </a:r>
            <a:r>
              <a:rPr lang="en-GB" sz="1000" dirty="0" err="1"/>
              <a:t>suorittanut</a:t>
            </a:r>
            <a:r>
              <a:rPr lang="en-GB" sz="1000" dirty="0"/>
              <a:t> 15 </a:t>
            </a:r>
            <a:r>
              <a:rPr lang="en-GB" sz="1000" dirty="0" err="1"/>
              <a:t>op:n</a:t>
            </a:r>
            <a:r>
              <a:rPr lang="en-GB" sz="1000" dirty="0"/>
              <a:t> </a:t>
            </a:r>
            <a:r>
              <a:rPr lang="en-GB" sz="1000" dirty="0" err="1"/>
              <a:t>laajuiset</a:t>
            </a:r>
            <a:r>
              <a:rPr lang="en-GB" sz="1000" dirty="0"/>
              <a:t> </a:t>
            </a:r>
            <a:r>
              <a:rPr lang="en-GB" sz="1000" dirty="0" err="1"/>
              <a:t>väyläopinnot</a:t>
            </a:r>
            <a:r>
              <a:rPr lang="en-GB" sz="1000" dirty="0"/>
              <a:t>, </a:t>
            </a:r>
            <a:r>
              <a:rPr lang="en-GB" sz="1000" dirty="0" err="1"/>
              <a:t>voit</a:t>
            </a:r>
            <a:r>
              <a:rPr lang="en-GB" sz="1000" dirty="0"/>
              <a:t> hakea </a:t>
            </a:r>
            <a:r>
              <a:rPr lang="en-GB" sz="1000" dirty="0" err="1"/>
              <a:t>väylän</a:t>
            </a:r>
            <a:r>
              <a:rPr lang="en-GB" sz="1000" dirty="0"/>
              <a:t> </a:t>
            </a:r>
            <a:r>
              <a:rPr lang="en-GB" sz="1000" dirty="0" err="1"/>
              <a:t>kautta</a:t>
            </a:r>
            <a:r>
              <a:rPr lang="en-GB" sz="1000" dirty="0"/>
              <a:t> </a:t>
            </a:r>
            <a:r>
              <a:rPr lang="en-GB" sz="1000" dirty="0" err="1"/>
              <a:t>suoraan</a:t>
            </a:r>
            <a:r>
              <a:rPr lang="en-GB" sz="1000" dirty="0"/>
              <a:t> </a:t>
            </a:r>
            <a:r>
              <a:rPr lang="en-GB" sz="1000" dirty="0" err="1"/>
              <a:t>tutkinto-opiskelijaksi</a:t>
            </a:r>
            <a:r>
              <a:rPr lang="en-GB" sz="1000" dirty="0"/>
              <a:t>. 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Lupaamme</a:t>
            </a:r>
            <a:r>
              <a:rPr lang="en-GB" sz="1000" dirty="0"/>
              <a:t> VAMK-väylän </a:t>
            </a:r>
            <a:r>
              <a:rPr lang="en-GB" sz="1000" dirty="0" err="1"/>
              <a:t>suorittaneille</a:t>
            </a:r>
            <a:r>
              <a:rPr lang="en-GB" sz="1000" dirty="0"/>
              <a:t> </a:t>
            </a:r>
            <a:r>
              <a:rPr lang="en-GB" sz="1000" dirty="0" err="1"/>
              <a:t>varman</a:t>
            </a:r>
            <a:r>
              <a:rPr lang="en-GB" sz="1000" dirty="0"/>
              <a:t> </a:t>
            </a:r>
            <a:r>
              <a:rPr lang="en-GB" sz="1000" dirty="0" err="1"/>
              <a:t>opiskelupaikan</a:t>
            </a:r>
            <a:r>
              <a:rPr lang="en-GB" sz="1000" dirty="0"/>
              <a:t>. </a:t>
            </a:r>
            <a:r>
              <a:rPr lang="en-GB" sz="1000" dirty="0" err="1"/>
              <a:t>Tutkinnon</a:t>
            </a:r>
            <a:r>
              <a:rPr lang="en-GB" sz="1000" dirty="0"/>
              <a:t> </a:t>
            </a:r>
            <a:r>
              <a:rPr lang="en-GB" sz="1000" dirty="0" err="1"/>
              <a:t>toteutusmuoto</a:t>
            </a:r>
            <a:r>
              <a:rPr lang="en-GB" sz="1000" dirty="0"/>
              <a:t> (</a:t>
            </a:r>
            <a:r>
              <a:rPr lang="en-GB" sz="1000" dirty="0" err="1"/>
              <a:t>päiväopinnot</a:t>
            </a:r>
            <a:r>
              <a:rPr lang="en-GB" sz="1000" dirty="0"/>
              <a:t>, </a:t>
            </a:r>
            <a:r>
              <a:rPr lang="en-GB" sz="1000" dirty="0" err="1"/>
              <a:t>monimuoto</a:t>
            </a:r>
            <a:r>
              <a:rPr lang="en-GB" sz="1000" dirty="0"/>
              <a:t> tai </a:t>
            </a:r>
            <a:r>
              <a:rPr lang="en-GB" sz="1000" dirty="0" err="1"/>
              <a:t>verkko</a:t>
            </a:r>
            <a:r>
              <a:rPr lang="en-GB" sz="1000" dirty="0"/>
              <a:t>) </a:t>
            </a:r>
            <a:r>
              <a:rPr lang="en-GB" sz="1000" dirty="0" err="1"/>
              <a:t>vaihtelee</a:t>
            </a:r>
            <a:r>
              <a:rPr lang="en-GB" sz="1000" dirty="0"/>
              <a:t>. </a:t>
            </a:r>
            <a:br>
              <a:rPr lang="en-GB" sz="1000" dirty="0"/>
            </a:br>
            <a:endParaRPr lang="en-GB" sz="1000" dirty="0"/>
          </a:p>
          <a:p>
            <a:pPr lvl="4"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Opiskelijan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rinnalla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VAMKissa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kulkee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väyläohjaaja</a:t>
            </a:r>
            <a:endParaRPr lang="en-F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6624" indent="0">
              <a:lnSpc>
                <a:spcPct val="90000"/>
              </a:lnSpc>
              <a:buNone/>
            </a:pPr>
            <a:endParaRPr lang="en-GB" sz="1000" dirty="0"/>
          </a:p>
          <a:p>
            <a:pPr lvl="4">
              <a:lnSpc>
                <a:spcPct val="90000"/>
              </a:lnSpc>
            </a:pP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ilmoita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koulusi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VAMKin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väyläopintojen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omaan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VAMK2-verkostoon!</a:t>
            </a:r>
          </a:p>
          <a:p>
            <a:pPr>
              <a:lnSpc>
                <a:spcPct val="90000"/>
              </a:lnSpc>
            </a:pPr>
            <a:r>
              <a:rPr lang="en-GB" sz="1000" dirty="0" err="1"/>
              <a:t>Opinto-ohjaaja</a:t>
            </a:r>
            <a:r>
              <a:rPr lang="en-GB" sz="1000" dirty="0"/>
              <a:t> </a:t>
            </a:r>
            <a:r>
              <a:rPr lang="en-GB" sz="1000" dirty="0" err="1"/>
              <a:t>voi</a:t>
            </a:r>
            <a:r>
              <a:rPr lang="en-GB" sz="1000" dirty="0"/>
              <a:t> </a:t>
            </a:r>
            <a:r>
              <a:rPr lang="en-GB" sz="1000" dirty="0" err="1"/>
              <a:t>ilmoittaa</a:t>
            </a:r>
            <a:r>
              <a:rPr lang="en-GB" sz="1000" dirty="0"/>
              <a:t> </a:t>
            </a:r>
            <a:r>
              <a:rPr lang="en-GB" sz="1000" dirty="0" err="1"/>
              <a:t>oppilaitoksen</a:t>
            </a:r>
            <a:r>
              <a:rPr lang="en-GB" sz="1000" dirty="0"/>
              <a:t> </a:t>
            </a:r>
            <a:r>
              <a:rPr lang="en-GB" sz="1000" dirty="0" err="1"/>
              <a:t>mukaan</a:t>
            </a:r>
            <a:r>
              <a:rPr lang="en-GB" sz="1000" dirty="0"/>
              <a:t> </a:t>
            </a:r>
            <a:r>
              <a:rPr lang="en-GB" sz="1000" dirty="0" err="1"/>
              <a:t>VAMKin</a:t>
            </a:r>
            <a:r>
              <a:rPr lang="en-GB" sz="1000" dirty="0"/>
              <a:t> 2.asteen </a:t>
            </a:r>
            <a:r>
              <a:rPr lang="en-GB" sz="1000" dirty="0" err="1"/>
              <a:t>verkostoon</a:t>
            </a:r>
            <a:r>
              <a:rPr lang="en-GB" sz="1000" dirty="0"/>
              <a:t> (</a:t>
            </a:r>
            <a:r>
              <a:rPr lang="fi-FI" sz="1000" b="0" i="0" dirty="0">
                <a:effectLst/>
                <a:highlight>
                  <a:srgbClr val="FFFFFF"/>
                </a:highlight>
                <a:hlinkClick r:id="rId3"/>
              </a:rPr>
              <a:t>sirpa.kaustinen@vamk.fi</a:t>
            </a:r>
            <a:r>
              <a:rPr lang="en-GB" sz="1000" dirty="0"/>
              <a:t>) 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201DE-CBCA-6EA4-040D-61606170F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336" y="1271507"/>
            <a:ext cx="5123658" cy="3291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/>
              <a:t>Tietoa väyläopinnoista</a:t>
            </a:r>
          </a:p>
        </p:txBody>
      </p:sp>
      <p:pic>
        <p:nvPicPr>
          <p:cNvPr id="8" name="Picture Placeholder 7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AAB6C66D-2E71-AFCB-3582-C45DD535F9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0990" t="178" r="26957" b="-180"/>
          <a:stretch>
            <a:fillRect/>
          </a:stretch>
        </p:blipFill>
        <p:spPr>
          <a:xfrm>
            <a:off x="5636994" y="-9258"/>
            <a:ext cx="3512355" cy="5162016"/>
          </a:xfr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4AE28EF4-D6C3-9C25-CCE4-5348EDA9E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887" y="4873000"/>
            <a:ext cx="1100667" cy="257799"/>
          </a:xfrm>
        </p:spPr>
        <p:txBody>
          <a:bodyPr/>
          <a:lstStyle/>
          <a:p>
            <a:pPr>
              <a:spcAft>
                <a:spcPts val="600"/>
              </a:spcAft>
            </a:pPr>
            <a:fld id="{286F774C-BC7C-1243-AB0A-8C5118018221}" type="datetime1">
              <a:rPr lang="fi-FI" smtClean="0"/>
              <a:pPr>
                <a:spcAft>
                  <a:spcPts val="600"/>
                </a:spcAft>
              </a:pPr>
              <a:t>27.6.2025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897C956-B5BA-1BBF-4E9C-EC64CABAF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7512" y="4864099"/>
            <a:ext cx="3894667" cy="257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Vaasan ammattikorkeakoulu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A4B5FC0-5511-247A-BB59-98563A22A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</p:spPr>
        <p:txBody>
          <a:bodyPr/>
          <a:lstStyle/>
          <a:p>
            <a:pPr>
              <a:spcAft>
                <a:spcPts val="600"/>
              </a:spcAft>
            </a:pPr>
            <a:fld id="{8A3A4AA0-38E2-334C-8F4C-CB0E41D8D254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3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04C64-B94C-A477-6DAC-BB6389E968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374" y="3740873"/>
            <a:ext cx="2430380" cy="1010590"/>
          </a:xfrm>
        </p:spPr>
        <p:txBody>
          <a:bodyPr vert="horz" lIns="0" tIns="45720" rIns="91440" bIns="45720" rtlCol="0" anchor="t">
            <a:noAutofit/>
          </a:bodyPr>
          <a:lstStyle/>
          <a:p>
            <a:pPr marL="408940" indent="-342900">
              <a:buFont typeface="+mj-lt"/>
              <a:buAutoNum type="arabicPeriod"/>
            </a:pPr>
            <a:r>
              <a:rPr lang="en-FI" sz="1300" b="1" dirty="0"/>
              <a:t>Orientaatio-tilaisuus</a:t>
            </a:r>
            <a:br>
              <a:rPr lang="en-FI" sz="1300" b="1" dirty="0"/>
            </a:br>
            <a:r>
              <a:rPr lang="en-FI" sz="1300" b="1" dirty="0"/>
              <a:t>ja hopsaus</a:t>
            </a:r>
          </a:p>
          <a:p>
            <a:pPr marL="431419" lvl="2" indent="0">
              <a:buNone/>
            </a:pPr>
            <a:r>
              <a:rPr lang="fi-FI" sz="1050" dirty="0"/>
              <a:t>2-</a:t>
            </a:r>
            <a:r>
              <a:rPr lang="en-FI" sz="1050" dirty="0"/>
              <a:t>4 kertaa vuodessa. </a:t>
            </a:r>
            <a:r>
              <a:rPr lang="en-GB" sz="1050" dirty="0"/>
              <a:t>T</a:t>
            </a:r>
            <a:r>
              <a:rPr lang="en-FI" sz="1050" dirty="0"/>
              <a:t>arkista aikataulut verkkosivuilta</a:t>
            </a:r>
            <a:r>
              <a:rPr lang="fi-FI" sz="1050" dirty="0"/>
              <a:t>.</a:t>
            </a:r>
            <a:endParaRPr lang="en-FI" sz="10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304A4-E742-A229-3714-898C4CF4A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Opiskelijan polku VAMK-väylällä</a:t>
            </a:r>
            <a:endParaRPr lang="en-FI" dirty="0"/>
          </a:p>
        </p:txBody>
      </p:sp>
      <p:pic>
        <p:nvPicPr>
          <p:cNvPr id="6" name="Content Placeholder 5" descr="A black and purple text&#10;&#10;Description automatically generated with medium confidence">
            <a:extLst>
              <a:ext uri="{FF2B5EF4-FFF2-40B4-BE49-F238E27FC236}">
                <a16:creationId xmlns:a16="http://schemas.microsoft.com/office/drawing/2014/main" id="{F1C8BC60-1AF9-5D9C-A38F-6B04CC4AD40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1" y="1260471"/>
            <a:ext cx="7481844" cy="2210408"/>
          </a:xfr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97ADA81-4290-F771-7AAB-80F477026FCF}"/>
              </a:ext>
            </a:extLst>
          </p:cNvPr>
          <p:cNvSpPr txBox="1">
            <a:spLocks/>
          </p:cNvSpPr>
          <p:nvPr/>
        </p:nvSpPr>
        <p:spPr>
          <a:xfrm>
            <a:off x="2986752" y="3757964"/>
            <a:ext cx="2969665" cy="11015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174621" indent="-107997" algn="l" defTabSz="457189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60000" indent="-9000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540000" indent="-88898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792000" indent="-90000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189" rtl="0" eaLnBrk="1" latinLnBrk="0" hangingPunct="1">
              <a:spcBef>
                <a:spcPts val="700"/>
              </a:spcBef>
              <a:buFontTx/>
              <a:buNone/>
              <a:defRPr sz="1500" b="1" i="0" kern="1200" baseline="0">
                <a:solidFill>
                  <a:srgbClr val="81156A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940" indent="-342900">
              <a:buFont typeface="+mj-lt"/>
              <a:buAutoNum type="arabicPeriod" startAt="2"/>
            </a:pPr>
            <a:r>
              <a:rPr lang="fi-FI" sz="1300" b="1" dirty="0" err="1"/>
              <a:t>Väyläo</a:t>
            </a:r>
            <a:r>
              <a:rPr lang="en-FI" sz="1300" b="1" dirty="0"/>
              <a:t>pinnot 3 x 5 op</a:t>
            </a:r>
            <a:r>
              <a:rPr lang="en-FI" sz="1300" dirty="0"/>
              <a:t> </a:t>
            </a:r>
            <a:br>
              <a:rPr lang="en-FI" sz="1300" dirty="0"/>
            </a:br>
            <a:br>
              <a:rPr lang="en-FI" sz="1300" dirty="0"/>
            </a:br>
            <a:r>
              <a:rPr lang="fi-FI" sz="1050" dirty="0"/>
              <a:t>Kokonaisuuden s</a:t>
            </a:r>
            <a:r>
              <a:rPr lang="en-FI" sz="1050" dirty="0"/>
              <a:t>uorittami</a:t>
            </a:r>
            <a:r>
              <a:rPr lang="fi-FI" sz="1050" dirty="0" err="1"/>
              <a:t>seen</a:t>
            </a:r>
            <a:r>
              <a:rPr lang="fi-FI" sz="1050" dirty="0"/>
              <a:t> </a:t>
            </a:r>
            <a:br>
              <a:rPr lang="fi-FI" sz="1050" dirty="0"/>
            </a:br>
            <a:r>
              <a:rPr lang="fi-FI" sz="1050" dirty="0"/>
              <a:t>on</a:t>
            </a:r>
            <a:r>
              <a:rPr lang="en-FI" sz="1050" dirty="0"/>
              <a:t> aikaa n. 1 vuosi</a:t>
            </a:r>
            <a:r>
              <a:rPr lang="fi-FI" sz="1050" dirty="0"/>
              <a:t>.</a:t>
            </a:r>
            <a:br>
              <a:rPr lang="en-FI" dirty="0"/>
            </a:br>
            <a:endParaRPr lang="en-FI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C3AF5F9-8E82-4324-7B10-1DABFD5CC21E}"/>
              </a:ext>
            </a:extLst>
          </p:cNvPr>
          <p:cNvSpPr txBox="1">
            <a:spLocks/>
          </p:cNvSpPr>
          <p:nvPr/>
        </p:nvSpPr>
        <p:spPr>
          <a:xfrm>
            <a:off x="6251247" y="3757964"/>
            <a:ext cx="2430380" cy="86531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174621" indent="-107997" algn="l" defTabSz="457189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60000" indent="-9000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540000" indent="-88898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792000" indent="-90000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189" rtl="0" eaLnBrk="1" latinLnBrk="0" hangingPunct="1">
              <a:spcBef>
                <a:spcPts val="700"/>
              </a:spcBef>
              <a:buFontTx/>
              <a:buNone/>
              <a:defRPr sz="1500" b="1" i="0" kern="1200" baseline="0">
                <a:solidFill>
                  <a:srgbClr val="81156A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940" indent="-342900">
              <a:buFont typeface="+mj-lt"/>
              <a:buAutoNum type="arabicPeriod" startAt="3"/>
            </a:pPr>
            <a:r>
              <a:rPr lang="en-FI" sz="1300" b="1" dirty="0"/>
              <a:t>Loppuohjaus </a:t>
            </a:r>
            <a:br>
              <a:rPr lang="en-FI" sz="1300" b="1" dirty="0"/>
            </a:br>
            <a:br>
              <a:rPr lang="en-FI" sz="1300" b="1" dirty="0"/>
            </a:br>
            <a:r>
              <a:rPr lang="fi-FI" sz="1050" dirty="0"/>
              <a:t>Saat väyläohjaajalta tukea erillishakuun ja oman tutkintoalan löytämiseen. </a:t>
            </a:r>
            <a:endParaRPr lang="en-FI" sz="1050" dirty="0"/>
          </a:p>
        </p:txBody>
      </p:sp>
    </p:spTree>
    <p:extLst>
      <p:ext uri="{BB962C8B-B14F-4D97-AF65-F5344CB8AC3E}">
        <p14:creationId xmlns:p14="http://schemas.microsoft.com/office/powerpoint/2010/main" val="24237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B6E6-31FD-FFBC-B71C-70C152E0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0FE5-F8BF-7ED7-D395-F66D2A3E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 err="1"/>
              <a:t>VAMKin</a:t>
            </a:r>
            <a:r>
              <a:rPr lang="fi-FI" dirty="0"/>
              <a:t> väyläopinnot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97171F-E121-E79B-6018-EEF6386EFB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3891" y="3354138"/>
            <a:ext cx="2683809" cy="442798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69B6F-16C7-9509-DB1E-C19E8416FC53}"/>
              </a:ext>
            </a:extLst>
          </p:cNvPr>
          <p:cNvSpPr txBox="1"/>
          <p:nvPr/>
        </p:nvSpPr>
        <p:spPr>
          <a:xfrm>
            <a:off x="602166" y="2810107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FI" sz="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1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7C8083-0B09-8A28-2096-63DADCCF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Liiketalouden väylä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F314E6-2202-4265-470F-98DE0212F6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890" y="3004348"/>
            <a:ext cx="3789329" cy="1631955"/>
          </a:xfrm>
        </p:spPr>
        <p:txBody>
          <a:bodyPr/>
          <a:lstStyle/>
          <a:p>
            <a:pPr marL="66621" indent="0">
              <a:buNone/>
            </a:pPr>
            <a:r>
              <a:rPr lang="en-GB" b="1" dirty="0" err="1"/>
              <a:t>Toteutus</a:t>
            </a:r>
            <a:r>
              <a:rPr lang="en-GB" b="1" dirty="0"/>
              <a:t>: </a:t>
            </a:r>
            <a:r>
              <a:rPr lang="en-GB" b="1" dirty="0" err="1"/>
              <a:t>Joustava</a:t>
            </a:r>
            <a:r>
              <a:rPr lang="en-GB" b="1" dirty="0"/>
              <a:t> </a:t>
            </a:r>
            <a:r>
              <a:rPr lang="en-GB" b="1" dirty="0" err="1"/>
              <a:t>verkkototeutus</a:t>
            </a:r>
            <a:r>
              <a:rPr lang="en-GB" b="1" dirty="0"/>
              <a:t>, </a:t>
            </a:r>
            <a:r>
              <a:rPr lang="en-GB" b="1" dirty="0" err="1"/>
              <a:t>tarkista</a:t>
            </a:r>
            <a:r>
              <a:rPr lang="en-GB" b="1" dirty="0"/>
              <a:t> </a:t>
            </a:r>
            <a:r>
              <a:rPr lang="en-GB" b="1" dirty="0" err="1"/>
              <a:t>orientaatiopäivät</a:t>
            </a:r>
            <a:r>
              <a:rPr lang="en-GB" b="1" dirty="0"/>
              <a:t> </a:t>
            </a:r>
            <a:r>
              <a:rPr lang="en-GB" b="1" dirty="0" err="1"/>
              <a:t>verkosta</a:t>
            </a:r>
            <a:r>
              <a:rPr lang="en-GB" b="1" dirty="0"/>
              <a:t> 	</a:t>
            </a:r>
            <a:br>
              <a:rPr lang="en-GB" b="1" dirty="0"/>
            </a:br>
            <a:endParaRPr lang="en-GB" b="1" dirty="0"/>
          </a:p>
          <a:p>
            <a:pPr lvl="1"/>
            <a:r>
              <a:rPr lang="en-GB" b="1" dirty="0" err="1"/>
              <a:t>Kansantalous</a:t>
            </a:r>
            <a:r>
              <a:rPr lang="en-GB" b="1" dirty="0"/>
              <a:t> 5 op</a:t>
            </a:r>
          </a:p>
          <a:p>
            <a:pPr lvl="1"/>
            <a:r>
              <a:rPr lang="en-GB" b="1" dirty="0" err="1"/>
              <a:t>Finanssimatematiikka</a:t>
            </a:r>
            <a:r>
              <a:rPr lang="en-GB" b="1" dirty="0"/>
              <a:t> 5 op</a:t>
            </a:r>
          </a:p>
          <a:p>
            <a:pPr lvl="1"/>
            <a:r>
              <a:rPr lang="en-GB" b="1" dirty="0" err="1"/>
              <a:t>Markkinointisuunnitelman</a:t>
            </a:r>
            <a:r>
              <a:rPr lang="en-GB" b="1" dirty="0"/>
              <a:t> </a:t>
            </a:r>
            <a:r>
              <a:rPr lang="en-GB" b="1" dirty="0" err="1"/>
              <a:t>laatiminen</a:t>
            </a:r>
            <a:r>
              <a:rPr lang="en-GB" b="1" dirty="0"/>
              <a:t> 5 op</a:t>
            </a:r>
            <a:br>
              <a:rPr lang="en-GB" b="1" dirty="0"/>
            </a:br>
            <a:br>
              <a:rPr lang="en-GB" b="1" dirty="0"/>
            </a:br>
            <a:r>
              <a:rPr lang="en-GB" b="1" dirty="0" err="1"/>
              <a:t>Väyläohjaaja</a:t>
            </a:r>
            <a:r>
              <a:rPr lang="en-GB" b="1" dirty="0"/>
              <a:t>: Jukka </a:t>
            </a:r>
            <a:r>
              <a:rPr lang="en-GB" b="1" dirty="0" err="1"/>
              <a:t>Niittykoski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21030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9E879-ED40-2367-FE69-327C0A41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7E8868-D82B-6BF7-0686-25144828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Tekniikan väylä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2AB2C2-22FE-FA8F-C5EA-BDA417758A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890" y="3004348"/>
            <a:ext cx="3833933" cy="1631955"/>
          </a:xfrm>
        </p:spPr>
        <p:txBody>
          <a:bodyPr/>
          <a:lstStyle/>
          <a:p>
            <a:pPr marL="66621" indent="0">
              <a:buNone/>
            </a:pPr>
            <a:r>
              <a:rPr lang="en-GB" b="1" dirty="0" err="1"/>
              <a:t>Toteutus</a:t>
            </a:r>
            <a:r>
              <a:rPr lang="en-GB" b="1" dirty="0"/>
              <a:t>: </a:t>
            </a:r>
            <a:r>
              <a:rPr lang="en-GB" b="1" dirty="0" err="1"/>
              <a:t>Joustava</a:t>
            </a:r>
            <a:r>
              <a:rPr lang="en-GB" b="1" dirty="0"/>
              <a:t> </a:t>
            </a:r>
            <a:r>
              <a:rPr lang="en-GB" b="1" dirty="0" err="1"/>
              <a:t>verkkototeutus</a:t>
            </a:r>
            <a:r>
              <a:rPr lang="en-GB" b="1" dirty="0"/>
              <a:t>, </a:t>
            </a:r>
            <a:br>
              <a:rPr lang="en-GB" b="1" dirty="0"/>
            </a:br>
            <a:r>
              <a:rPr lang="en-GB" b="1" dirty="0" err="1"/>
              <a:t>tarkista</a:t>
            </a:r>
            <a:r>
              <a:rPr lang="en-GB" b="1" dirty="0"/>
              <a:t> </a:t>
            </a:r>
            <a:r>
              <a:rPr lang="en-GB" b="1" dirty="0" err="1"/>
              <a:t>orientaatiopäivät</a:t>
            </a:r>
            <a:r>
              <a:rPr lang="en-GB" b="1" dirty="0"/>
              <a:t> </a:t>
            </a:r>
            <a:r>
              <a:rPr lang="en-GB" b="1" dirty="0" err="1"/>
              <a:t>verkosta</a:t>
            </a:r>
            <a:r>
              <a:rPr lang="en-GB" b="1" dirty="0"/>
              <a:t> 	</a:t>
            </a:r>
            <a:br>
              <a:rPr lang="en-GB" b="1" dirty="0"/>
            </a:br>
            <a:endParaRPr lang="en-GB" b="1" dirty="0"/>
          </a:p>
          <a:p>
            <a:pPr lvl="1"/>
            <a:r>
              <a:rPr lang="en-GB" b="1" dirty="0" err="1"/>
              <a:t>Insinöörimatematiikka</a:t>
            </a:r>
            <a:r>
              <a:rPr lang="en-GB" b="1" dirty="0"/>
              <a:t> 5 op</a:t>
            </a:r>
          </a:p>
          <a:p>
            <a:pPr lvl="1"/>
            <a:r>
              <a:rPr lang="en-GB" b="1" dirty="0" err="1"/>
              <a:t>Insinöörifysiikka</a:t>
            </a:r>
            <a:r>
              <a:rPr lang="en-GB" b="1" dirty="0"/>
              <a:t> 5 op</a:t>
            </a:r>
          </a:p>
          <a:p>
            <a:pPr lvl="1"/>
            <a:r>
              <a:rPr lang="en-GB" b="1" dirty="0" err="1"/>
              <a:t>Energiatekniikan</a:t>
            </a:r>
            <a:r>
              <a:rPr lang="en-GB" b="1" dirty="0"/>
              <a:t> </a:t>
            </a:r>
            <a:r>
              <a:rPr lang="en-GB" b="1" dirty="0" err="1"/>
              <a:t>perusteet</a:t>
            </a:r>
            <a:r>
              <a:rPr lang="en-GB" b="1" dirty="0"/>
              <a:t> 5 op</a:t>
            </a:r>
            <a:br>
              <a:rPr lang="en-GB" b="1" dirty="0"/>
            </a:br>
            <a:br>
              <a:rPr lang="en-GB" b="1" dirty="0"/>
            </a:br>
            <a:r>
              <a:rPr lang="en-GB" b="1" dirty="0" err="1"/>
              <a:t>Väyläohjaaja</a:t>
            </a:r>
            <a:r>
              <a:rPr lang="en-GB" b="1" dirty="0"/>
              <a:t>: Elena Kuisma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34602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15545-4FA9-8DE5-AA8C-4E612205F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945B80-03B7-8012-3391-646B109E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Sosiaali- ja terveysalan väylä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12A41-F23E-6DD1-3B8F-7FBF9BD65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890" y="3004348"/>
            <a:ext cx="3867387" cy="1631955"/>
          </a:xfrm>
        </p:spPr>
        <p:txBody>
          <a:bodyPr/>
          <a:lstStyle/>
          <a:p>
            <a:pPr lvl="1"/>
            <a:r>
              <a:rPr lang="en-GB" b="1" dirty="0" err="1"/>
              <a:t>Ihmisen</a:t>
            </a:r>
            <a:r>
              <a:rPr lang="en-GB" b="1" dirty="0"/>
              <a:t> </a:t>
            </a:r>
            <a:r>
              <a:rPr lang="en-GB" b="1" dirty="0" err="1"/>
              <a:t>biologia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taudinaiheuttajat</a:t>
            </a:r>
            <a:r>
              <a:rPr lang="en-GB" b="1" dirty="0"/>
              <a:t> 5 op</a:t>
            </a:r>
          </a:p>
          <a:p>
            <a:pPr lvl="1"/>
            <a:r>
              <a:rPr lang="en-GB" b="1" dirty="0" err="1"/>
              <a:t>Asiakas</a:t>
            </a:r>
            <a:r>
              <a:rPr lang="en-GB" b="1" dirty="0"/>
              <a:t>-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ammattilainen</a:t>
            </a:r>
            <a:r>
              <a:rPr lang="en-GB" b="1" dirty="0"/>
              <a:t> Sote-</a:t>
            </a:r>
            <a:r>
              <a:rPr lang="en-GB" b="1" dirty="0" err="1"/>
              <a:t>palvelujärjestelmässä</a:t>
            </a:r>
            <a:r>
              <a:rPr lang="en-GB" b="1" dirty="0"/>
              <a:t> 5 op </a:t>
            </a:r>
          </a:p>
          <a:p>
            <a:pPr lvl="1"/>
            <a:r>
              <a:rPr lang="en-GB" b="1" dirty="0" err="1"/>
              <a:t>Inklusiivinen</a:t>
            </a:r>
            <a:r>
              <a:rPr lang="en-GB" b="1" dirty="0"/>
              <a:t> </a:t>
            </a:r>
            <a:r>
              <a:rPr lang="en-GB" b="1" dirty="0" err="1"/>
              <a:t>yhteiskunta</a:t>
            </a:r>
            <a:r>
              <a:rPr lang="en-GB" b="1" dirty="0"/>
              <a:t> 5 op</a:t>
            </a:r>
            <a:br>
              <a:rPr lang="en-GB" b="1" dirty="0"/>
            </a:br>
            <a:br>
              <a:rPr lang="en-GB" b="1" dirty="0"/>
            </a:br>
            <a:r>
              <a:rPr lang="en-GB" b="1" dirty="0" err="1"/>
              <a:t>Väyläohjaaja</a:t>
            </a:r>
            <a:r>
              <a:rPr lang="en-GB" b="1" dirty="0"/>
              <a:t>: Teija </a:t>
            </a:r>
            <a:r>
              <a:rPr lang="en-GB" b="1" dirty="0" err="1"/>
              <a:t>Honkaniemi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38471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FD788-1375-A32C-4CDD-9BB1D3885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Ohjaus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neuvontapalvelut</a:t>
            </a:r>
            <a:endParaRPr lang="en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AA4AF2-8089-F7AF-6E4A-A3E0D19802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32926" y="1528382"/>
            <a:ext cx="4759695" cy="746698"/>
          </a:xfrm>
        </p:spPr>
        <p:txBody>
          <a:bodyPr/>
          <a:lstStyle/>
          <a:p>
            <a:pPr lvl="4"/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Opintojen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ohjaukseen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opintojaksojen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sisältöihin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erillishakuun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liittyvät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kysymykset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4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Ota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yhteyttä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en-GB" dirty="0"/>
              <a:t> </a:t>
            </a:r>
            <a:endParaRPr lang="en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FB94B-A0C0-6060-6F69-7CA6BE222D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3" y="1563366"/>
            <a:ext cx="2108027" cy="3418447"/>
          </a:xfrm>
        </p:spPr>
        <p:txBody>
          <a:bodyPr/>
          <a:lstStyle/>
          <a:p>
            <a:pPr marL="66624" indent="0">
              <a:buNone/>
            </a:pPr>
            <a:r>
              <a:rPr lang="en-GB" b="1" dirty="0"/>
              <a:t>VAMK-</a:t>
            </a:r>
            <a:r>
              <a:rPr lang="en-GB" b="1" dirty="0" err="1"/>
              <a:t>väylälle</a:t>
            </a:r>
            <a:r>
              <a:rPr lang="en-GB" b="1" dirty="0"/>
              <a:t> </a:t>
            </a:r>
            <a:r>
              <a:rPr lang="en-GB" b="1" dirty="0" err="1"/>
              <a:t>hakeutumiseen</a:t>
            </a:r>
            <a:r>
              <a:rPr lang="en-GB" b="1" dirty="0"/>
              <a:t> </a:t>
            </a:r>
            <a:r>
              <a:rPr lang="en-GB" b="1" dirty="0" err="1"/>
              <a:t>liittyvät</a:t>
            </a:r>
            <a:r>
              <a:rPr lang="en-GB" b="1" dirty="0"/>
              <a:t> </a:t>
            </a:r>
            <a:r>
              <a:rPr lang="en-GB" b="1" dirty="0" err="1"/>
              <a:t>kysymykset</a:t>
            </a:r>
            <a:r>
              <a:rPr lang="en-GB" b="1" dirty="0"/>
              <a:t>.</a:t>
            </a:r>
          </a:p>
          <a:p>
            <a:pPr marL="66624" indent="0">
              <a:buNone/>
            </a:pPr>
            <a:br>
              <a:rPr lang="en-GB" b="1" dirty="0"/>
            </a:br>
            <a:r>
              <a:rPr lang="en-GB" b="1" dirty="0"/>
              <a:t>Ota </a:t>
            </a:r>
            <a:r>
              <a:rPr lang="en-GB" b="1" dirty="0" err="1"/>
              <a:t>yhteyttä</a:t>
            </a:r>
            <a:r>
              <a:rPr lang="en-GB" b="1" dirty="0"/>
              <a:t>:</a:t>
            </a:r>
          </a:p>
          <a:p>
            <a:pPr marL="66624" indent="0">
              <a:buNone/>
            </a:pPr>
            <a:endParaRPr lang="en-GB" b="1" dirty="0"/>
          </a:p>
          <a:p>
            <a:pPr lvl="4"/>
            <a:r>
              <a:rPr lang="en-GB" dirty="0"/>
              <a:t> </a:t>
            </a:r>
            <a:r>
              <a:rPr lang="en-GB" dirty="0" err="1"/>
              <a:t>Sirpa</a:t>
            </a:r>
            <a:r>
              <a:rPr lang="en-GB" dirty="0"/>
              <a:t> Kaustinen </a:t>
            </a:r>
          </a:p>
          <a:p>
            <a:pPr marL="66624" indent="0">
              <a:buNone/>
            </a:pP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asiantuntija</a:t>
            </a:r>
            <a:r>
              <a:rPr lang="en-GB" dirty="0"/>
              <a:t> </a:t>
            </a:r>
          </a:p>
          <a:p>
            <a:pPr marL="66624" indent="0">
              <a:buNone/>
            </a:pPr>
            <a:endParaRPr lang="en-GB" dirty="0"/>
          </a:p>
          <a:p>
            <a:pPr marL="66624" indent="0">
              <a:buNone/>
            </a:pPr>
            <a:r>
              <a:rPr lang="en-GB" dirty="0">
                <a:hlinkClick r:id="rId2"/>
              </a:rPr>
              <a:t>sirpa.kaustinen@vamk.fi</a:t>
            </a:r>
            <a:endParaRPr lang="en-GB" dirty="0"/>
          </a:p>
          <a:p>
            <a:pPr marL="66624" indent="0">
              <a:buNone/>
            </a:pPr>
            <a:r>
              <a:rPr lang="en-GB" dirty="0"/>
              <a:t> +358 50 575 6882</a:t>
            </a:r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E97F136A-7CEB-0800-B164-7580C678C195}"/>
              </a:ext>
            </a:extLst>
          </p:cNvPr>
          <p:cNvSpPr txBox="1">
            <a:spLocks/>
          </p:cNvSpPr>
          <p:nvPr/>
        </p:nvSpPr>
        <p:spPr>
          <a:xfrm>
            <a:off x="2845561" y="2312055"/>
            <a:ext cx="2213809" cy="1491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1" indent="-107997" algn="l" defTabSz="457189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60000" indent="-9000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540000" indent="-88898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792000" indent="-90000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189" rtl="0" eaLnBrk="1" latinLnBrk="0" hangingPunct="1">
              <a:spcBef>
                <a:spcPts val="700"/>
              </a:spcBef>
              <a:buFontTx/>
              <a:buNone/>
              <a:defRPr sz="1500" b="1" i="0" kern="1200" baseline="0">
                <a:solidFill>
                  <a:srgbClr val="81156A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GB" dirty="0"/>
              <a:t>  </a:t>
            </a:r>
            <a:r>
              <a:rPr lang="en-GB" sz="1200" dirty="0"/>
              <a:t>Elena </a:t>
            </a:r>
            <a:r>
              <a:rPr lang="en-GB" sz="1200" dirty="0" err="1"/>
              <a:t>Kuisma</a:t>
            </a: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 err="1"/>
              <a:t>Tekniikan</a:t>
            </a:r>
            <a:r>
              <a:rPr lang="en-GB" sz="1200" dirty="0"/>
              <a:t> </a:t>
            </a:r>
            <a:r>
              <a:rPr lang="en-GB" sz="1200" dirty="0" err="1"/>
              <a:t>väyläopinnot</a:t>
            </a:r>
            <a:r>
              <a:rPr lang="en-GB" sz="1200" dirty="0"/>
              <a:t> </a:t>
            </a:r>
          </a:p>
          <a:p>
            <a:pPr marL="66624" indent="0">
              <a:buFont typeface="Arial"/>
              <a:buNone/>
            </a:pP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>
                <a:hlinkClick r:id="rId3"/>
              </a:rPr>
              <a:t>elena.kuisma@vamk.fi</a:t>
            </a: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/>
              <a:t> +358 50 460 3371</a:t>
            </a:r>
          </a:p>
          <a:p>
            <a:pPr marL="66624" indent="0">
              <a:buFont typeface="Arial"/>
              <a:buNone/>
            </a:pPr>
            <a:endParaRPr lang="en-GB" dirty="0"/>
          </a:p>
          <a:p>
            <a:pPr marL="66624" indent="0">
              <a:buFont typeface="Arial"/>
              <a:buNone/>
            </a:pPr>
            <a:endParaRPr lang="en-FI" dirty="0"/>
          </a:p>
        </p:txBody>
      </p:sp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307E0F94-4139-5743-D5D2-E2E103980158}"/>
              </a:ext>
            </a:extLst>
          </p:cNvPr>
          <p:cNvSpPr txBox="1">
            <a:spLocks/>
          </p:cNvSpPr>
          <p:nvPr/>
        </p:nvSpPr>
        <p:spPr>
          <a:xfrm>
            <a:off x="4630944" y="2354447"/>
            <a:ext cx="2082088" cy="1491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1" indent="-107997" algn="l" defTabSz="457189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60000" indent="-9000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540000" indent="-88898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792000" indent="-90000" algn="l" defTabSz="457189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189" rtl="0" eaLnBrk="1" latinLnBrk="0" hangingPunct="1">
              <a:spcBef>
                <a:spcPts val="700"/>
              </a:spcBef>
              <a:buFontTx/>
              <a:buNone/>
              <a:defRPr sz="1500" b="1" i="0" kern="1200" baseline="0">
                <a:solidFill>
                  <a:srgbClr val="81156A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GB" dirty="0"/>
              <a:t> </a:t>
            </a:r>
            <a:r>
              <a:rPr lang="en-GB" sz="1200" dirty="0"/>
              <a:t>Jukka </a:t>
            </a:r>
            <a:r>
              <a:rPr lang="en-GB" sz="1200" dirty="0" err="1"/>
              <a:t>Niittykoski</a:t>
            </a: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 err="1"/>
              <a:t>Liiketalouden</a:t>
            </a:r>
            <a:r>
              <a:rPr lang="en-GB" sz="1200" dirty="0"/>
              <a:t> </a:t>
            </a:r>
            <a:r>
              <a:rPr lang="en-GB" sz="1200" dirty="0" err="1"/>
              <a:t>väyläopinnot</a:t>
            </a:r>
            <a:r>
              <a:rPr lang="en-GB" sz="1200" dirty="0"/>
              <a:t> </a:t>
            </a:r>
          </a:p>
          <a:p>
            <a:pPr marL="66624" indent="0">
              <a:buFont typeface="Arial"/>
              <a:buNone/>
            </a:pPr>
            <a:br>
              <a:rPr lang="en-GB" sz="1200" dirty="0">
                <a:hlinkClick r:id="rId4"/>
              </a:rPr>
            </a:br>
            <a:r>
              <a:rPr lang="en-GB" sz="1200" dirty="0">
                <a:hlinkClick r:id="rId4"/>
              </a:rPr>
              <a:t>jukka.niittykoski@vamk.fi</a:t>
            </a: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/>
              <a:t> +358 40 011 3956</a:t>
            </a:r>
          </a:p>
          <a:p>
            <a:pPr marL="66624" indent="0">
              <a:buFont typeface="Arial"/>
              <a:buNone/>
            </a:pPr>
            <a:endParaRPr lang="en-GB" dirty="0"/>
          </a:p>
          <a:p>
            <a:pPr marL="66624" indent="0">
              <a:buFont typeface="Arial"/>
              <a:buNone/>
            </a:pPr>
            <a:endParaRPr lang="en-FI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E6E828-9634-35A9-1EF8-F18EA093C72A}"/>
              </a:ext>
            </a:extLst>
          </p:cNvPr>
          <p:cNvCxnSpPr>
            <a:cxnSpLocks/>
          </p:cNvCxnSpPr>
          <p:nvPr/>
        </p:nvCxnSpPr>
        <p:spPr>
          <a:xfrm>
            <a:off x="2645976" y="1689927"/>
            <a:ext cx="0" cy="21764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qr code with a few squares&#10;&#10;Description automatically generated">
            <a:extLst>
              <a:ext uri="{FF2B5EF4-FFF2-40B4-BE49-F238E27FC236}">
                <a16:creationId xmlns:a16="http://schemas.microsoft.com/office/drawing/2014/main" id="{8477633E-2B05-8AB5-C750-EEAC3B6FE5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537" y="4280173"/>
            <a:ext cx="770021" cy="77002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2677506-86BC-EA7D-07B4-DC00450B355D}"/>
              </a:ext>
            </a:extLst>
          </p:cNvPr>
          <p:cNvSpPr txBox="1"/>
          <p:nvPr/>
        </p:nvSpPr>
        <p:spPr>
          <a:xfrm>
            <a:off x="5443083" y="4526357"/>
            <a:ext cx="2858704" cy="455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b="1" dirty="0">
                <a:latin typeface="+mn-lt"/>
                <a:hlinkClick r:id="rId6"/>
              </a:rPr>
              <a:t>www.vamk.fi/vaylaopinnot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>
                <a:solidFill>
                  <a:srgbClr val="81156A"/>
                </a:solidFill>
                <a:latin typeface="+mn-lt"/>
              </a:rPr>
              <a:t>&gt;</a:t>
            </a:r>
            <a:endParaRPr lang="en-FI" sz="1600" b="1" dirty="0" err="1">
              <a:solidFill>
                <a:srgbClr val="81156A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98154-2A32-87B3-C130-243266AC5C40}"/>
              </a:ext>
            </a:extLst>
          </p:cNvPr>
          <p:cNvSpPr txBox="1"/>
          <p:nvPr/>
        </p:nvSpPr>
        <p:spPr>
          <a:xfrm>
            <a:off x="6500768" y="2385055"/>
            <a:ext cx="2551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24" indent="0">
              <a:buFont typeface="Arial"/>
              <a:buNone/>
            </a:pPr>
            <a:r>
              <a:rPr lang="en-GB" sz="1200" b="1" dirty="0">
                <a:solidFill>
                  <a:srgbClr val="81156A"/>
                </a:solidFill>
              </a:rPr>
              <a:t>Teija Honkaniemi</a:t>
            </a:r>
          </a:p>
          <a:p>
            <a:pPr marL="66624" indent="0">
              <a:buFont typeface="Arial"/>
              <a:buNone/>
            </a:pPr>
            <a:r>
              <a:rPr lang="en-GB" sz="1200" dirty="0" err="1"/>
              <a:t>Sosiaali</a:t>
            </a:r>
            <a:r>
              <a:rPr lang="en-GB" sz="1200" dirty="0"/>
              <a:t>- </a:t>
            </a:r>
            <a:r>
              <a:rPr lang="en-GB" sz="1200" dirty="0" err="1"/>
              <a:t>ja</a:t>
            </a:r>
            <a:r>
              <a:rPr lang="en-GB" sz="1200" dirty="0"/>
              <a:t> </a:t>
            </a:r>
            <a:r>
              <a:rPr lang="en-GB" sz="1200" dirty="0" err="1"/>
              <a:t>terveysalan</a:t>
            </a:r>
            <a:r>
              <a:rPr lang="en-GB" sz="1200" dirty="0"/>
              <a:t> </a:t>
            </a:r>
            <a:r>
              <a:rPr lang="en-GB" sz="1200" dirty="0" err="1"/>
              <a:t>väyläopinnot</a:t>
            </a:r>
            <a:r>
              <a:rPr lang="en-GB" sz="1200" dirty="0"/>
              <a:t> </a:t>
            </a:r>
            <a:br>
              <a:rPr lang="en-GB" sz="1200" dirty="0"/>
            </a:b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>
                <a:hlinkClick r:id="rId7"/>
              </a:rPr>
              <a:t>Teija.honkaniemi@vamk.fi</a:t>
            </a:r>
            <a:endParaRPr lang="en-GB" sz="1200" dirty="0"/>
          </a:p>
          <a:p>
            <a:pPr marL="66624" indent="0">
              <a:buFont typeface="Arial"/>
              <a:buNone/>
            </a:pPr>
            <a:r>
              <a:rPr lang="en-GB" sz="1200" dirty="0"/>
              <a:t> +358 40 011 3953</a:t>
            </a:r>
          </a:p>
        </p:txBody>
      </p:sp>
    </p:spTree>
    <p:extLst>
      <p:ext uri="{BB962C8B-B14F-4D97-AF65-F5344CB8AC3E}">
        <p14:creationId xmlns:p14="http://schemas.microsoft.com/office/powerpoint/2010/main" val="11066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VAMK">
      <a:dk1>
        <a:srgbClr val="000000"/>
      </a:dk1>
      <a:lt1>
        <a:srgbClr val="FFFFFF"/>
      </a:lt1>
      <a:dk2>
        <a:srgbClr val="F15D00"/>
      </a:dk2>
      <a:lt2>
        <a:srgbClr val="EEECE1"/>
      </a:lt2>
      <a:accent1>
        <a:srgbClr val="F15D00"/>
      </a:accent1>
      <a:accent2>
        <a:srgbClr val="CF0074"/>
      </a:accent2>
      <a:accent3>
        <a:srgbClr val="A30059"/>
      </a:accent3>
      <a:accent4>
        <a:srgbClr val="9BBA58"/>
      </a:accent4>
      <a:accent5>
        <a:srgbClr val="009FDA"/>
      </a:accent5>
      <a:accent6>
        <a:srgbClr val="FBD350"/>
      </a:accent6>
      <a:hlink>
        <a:srgbClr val="81156A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>
        <a:noAutofit/>
      </a:bodyPr>
      <a:lstStyle>
        <a:defPPr marL="0" indent="0" algn="ctr">
          <a:lnSpc>
            <a:spcPct val="120000"/>
          </a:lnSpc>
          <a:buNone/>
          <a:defRPr sz="8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MK PPT pohja_helmikuu2025" id="{B5B4E796-3271-4CCB-B111-2B78A3F2A34D}" vid="{580362F6-4070-4F9D-9C39-07CD4846E7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C1466FA4E9A439D39755EBE22C22B" ma:contentTypeVersion="6" ma:contentTypeDescription="Create a new document." ma:contentTypeScope="" ma:versionID="d525342b2e74e76b8de85afeef8e691f">
  <xsd:schema xmlns:xsd="http://www.w3.org/2001/XMLSchema" xmlns:xs="http://www.w3.org/2001/XMLSchema" xmlns:p="http://schemas.microsoft.com/office/2006/metadata/properties" xmlns:ns2="ef04b0e8-a44a-4776-b2a9-ce3a52d5b9be" xmlns:ns3="16af5585-d123-41f0-b0f8-aca09415c137" targetNamespace="http://schemas.microsoft.com/office/2006/metadata/properties" ma:root="true" ma:fieldsID="61e976ad8ad510593c891c3c680aa360" ns2:_="" ns3:_="">
    <xsd:import namespace="ef04b0e8-a44a-4776-b2a9-ce3a52d5b9be"/>
    <xsd:import namespace="16af5585-d123-41f0-b0f8-aca09415c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4b0e8-a44a-4776-b2a9-ce3a52d5b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f5585-d123-41f0-b0f8-aca09415c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800785-E792-44F9-B955-1932389C75BA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f04b0e8-a44a-4776-b2a9-ce3a52d5b9be"/>
    <ds:schemaRef ds:uri="http://purl.org/dc/elements/1.1/"/>
    <ds:schemaRef ds:uri="http://purl.org/dc/terms/"/>
    <ds:schemaRef ds:uri="16af5585-d123-41f0-b0f8-aca09415c137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1412F4-1F6F-417B-9A0C-F871305CFD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A646E-F267-4CD0-B3A0-51DB7A3D8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4b0e8-a44a-4776-b2a9-ce3a52d5b9be"/>
    <ds:schemaRef ds:uri="16af5585-d123-41f0-b0f8-aca09415c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VAMK-2025-ppt-pohja-template</Template>
  <TotalTime>50</TotalTime>
  <Words>497</Words>
  <Application>Microsoft Macintosh PowerPoint</Application>
  <PresentationFormat>On-screen Show (16:9)</PresentationFormat>
  <Paragraphs>80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1_Office-teema</vt:lpstr>
      <vt:lpstr>VAMK-väylä</vt:lpstr>
      <vt:lpstr>PowerPoint Presentation</vt:lpstr>
      <vt:lpstr>PowerPoint Presentation</vt:lpstr>
      <vt:lpstr>PowerPoint Presentation</vt:lpstr>
      <vt:lpstr>VAMKin väyläopinnot</vt:lpstr>
      <vt:lpstr>Liiketalouden väylä</vt:lpstr>
      <vt:lpstr>Tekniikan väylä</vt:lpstr>
      <vt:lpstr>Sosiaali- ja terveysalan väylä</vt:lpstr>
      <vt:lpstr>PowerPoint Presentation</vt:lpstr>
    </vt:vector>
  </TitlesOfParts>
  <Company>VAMK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Kaustinen, Sirpa</dc:creator>
  <cp:lastModifiedBy>Aaltonen, Satu</cp:lastModifiedBy>
  <cp:revision>6</cp:revision>
  <cp:lastPrinted>2024-11-06T16:44:37Z</cp:lastPrinted>
  <dcterms:created xsi:type="dcterms:W3CDTF">2025-06-26T04:44:52Z</dcterms:created>
  <dcterms:modified xsi:type="dcterms:W3CDTF">2025-06-27T15:22:28Z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0x010100D75C1466FA4E9A439D39755EBE22C22B</vt:lpwstr>
  </property>
  <property fmtid="{D5CDD505-2E9C-101B-9397-08002B2CF9AE}" pid="3" name="MediaServiceImageTags">
    <vt:lpwstr/>
  </property>
</Properties>
</file>